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57" r:id="rId4"/>
    <p:sldId id="262" r:id="rId5"/>
    <p:sldId id="263" r:id="rId6"/>
    <p:sldId id="274" r:id="rId7"/>
    <p:sldId id="264" r:id="rId8"/>
    <p:sldId id="265" r:id="rId9"/>
    <p:sldId id="266" r:id="rId10"/>
    <p:sldId id="267" r:id="rId11"/>
    <p:sldId id="268" r:id="rId12"/>
    <p:sldId id="276" r:id="rId13"/>
    <p:sldId id="269" r:id="rId14"/>
    <p:sldId id="277" r:id="rId15"/>
    <p:sldId id="270" r:id="rId16"/>
    <p:sldId id="271" r:id="rId17"/>
    <p:sldId id="272" r:id="rId18"/>
    <p:sldId id="261" r:id="rId19"/>
    <p:sldId id="273" r:id="rId2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924" autoAdjust="0"/>
  </p:normalViewPr>
  <p:slideViewPr>
    <p:cSldViewPr>
      <p:cViewPr varScale="1">
        <p:scale>
          <a:sx n="72" d="100"/>
          <a:sy n="72" d="100"/>
        </p:scale>
        <p:origin x="-110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930873-9F16-4FB3-9B70-8F71F0A8BF6C}"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s-CO"/>
        </a:p>
      </dgm:t>
    </dgm:pt>
    <dgm:pt modelId="{7C7CBC8B-3D09-436B-BAE0-482BED8D5531}">
      <dgm:prSet custT="1"/>
      <dgm:spPr>
        <a:solidFill>
          <a:srgbClr val="FFC000">
            <a:alpha val="50000"/>
          </a:srgbClr>
        </a:solidFill>
      </dgm:spPr>
      <dgm:t>
        <a:bodyPr/>
        <a:lstStyle/>
        <a:p>
          <a:pPr rtl="0"/>
          <a:r>
            <a:rPr lang="es-CO" sz="5400" b="1" dirty="0" smtClean="0"/>
            <a:t>DAR ES RECIBIR</a:t>
          </a:r>
          <a:endParaRPr lang="es-CO" sz="5400" b="1" dirty="0"/>
        </a:p>
      </dgm:t>
    </dgm:pt>
    <dgm:pt modelId="{C129656D-1A14-4F4F-B6C1-201D93CF376C}" type="parTrans" cxnId="{31A25AB6-DD3A-4049-AA63-C921314FA236}">
      <dgm:prSet/>
      <dgm:spPr/>
      <dgm:t>
        <a:bodyPr/>
        <a:lstStyle/>
        <a:p>
          <a:endParaRPr lang="es-CO"/>
        </a:p>
      </dgm:t>
    </dgm:pt>
    <dgm:pt modelId="{AF52F442-3E67-45C9-AAAE-8F272A8BE387}" type="sibTrans" cxnId="{31A25AB6-DD3A-4049-AA63-C921314FA236}">
      <dgm:prSet/>
      <dgm:spPr/>
      <dgm:t>
        <a:bodyPr/>
        <a:lstStyle/>
        <a:p>
          <a:endParaRPr lang="es-CO"/>
        </a:p>
      </dgm:t>
    </dgm:pt>
    <dgm:pt modelId="{C6C33487-5F97-4718-BFDC-0D9C72409022}" type="pres">
      <dgm:prSet presAssocID="{FD930873-9F16-4FB3-9B70-8F71F0A8BF6C}" presName="compositeShape" presStyleCnt="0">
        <dgm:presLayoutVars>
          <dgm:chMax val="7"/>
          <dgm:dir/>
          <dgm:resizeHandles val="exact"/>
        </dgm:presLayoutVars>
      </dgm:prSet>
      <dgm:spPr/>
      <dgm:t>
        <a:bodyPr/>
        <a:lstStyle/>
        <a:p>
          <a:endParaRPr lang="es-CO"/>
        </a:p>
      </dgm:t>
    </dgm:pt>
    <dgm:pt modelId="{E2CB7D9B-51C3-4C78-8758-F0D5E61EEE64}" type="pres">
      <dgm:prSet presAssocID="{7C7CBC8B-3D09-436B-BAE0-482BED8D5531}" presName="circ1TxSh" presStyleLbl="vennNode1" presStyleIdx="0" presStyleCnt="1" custScaleX="441162"/>
      <dgm:spPr/>
      <dgm:t>
        <a:bodyPr/>
        <a:lstStyle/>
        <a:p>
          <a:endParaRPr lang="es-CO"/>
        </a:p>
      </dgm:t>
    </dgm:pt>
  </dgm:ptLst>
  <dgm:cxnLst>
    <dgm:cxn modelId="{3C6C86F0-7B35-41F8-B843-9A376A9B29B5}" type="presOf" srcId="{FD930873-9F16-4FB3-9B70-8F71F0A8BF6C}" destId="{C6C33487-5F97-4718-BFDC-0D9C72409022}" srcOrd="0" destOrd="0" presId="urn:microsoft.com/office/officeart/2005/8/layout/venn1"/>
    <dgm:cxn modelId="{B04A69E1-2A8B-4FF5-AF1C-4271C1D14B98}" type="presOf" srcId="{7C7CBC8B-3D09-436B-BAE0-482BED8D5531}" destId="{E2CB7D9B-51C3-4C78-8758-F0D5E61EEE64}" srcOrd="0" destOrd="0" presId="urn:microsoft.com/office/officeart/2005/8/layout/venn1"/>
    <dgm:cxn modelId="{31A25AB6-DD3A-4049-AA63-C921314FA236}" srcId="{FD930873-9F16-4FB3-9B70-8F71F0A8BF6C}" destId="{7C7CBC8B-3D09-436B-BAE0-482BED8D5531}" srcOrd="0" destOrd="0" parTransId="{C129656D-1A14-4F4F-B6C1-201D93CF376C}" sibTransId="{AF52F442-3E67-45C9-AAAE-8F272A8BE387}"/>
    <dgm:cxn modelId="{C33EBCF1-6995-4A60-8224-CBF36DB88256}" type="presParOf" srcId="{C6C33487-5F97-4718-BFDC-0D9C72409022}" destId="{E2CB7D9B-51C3-4C78-8758-F0D5E61EEE64}" srcOrd="0"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7D05CBD-6875-4DFC-94D8-FADDEC7D1F9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44A7C215-F539-4DF9-8374-9D4276B1E7C2}">
      <dgm:prSet/>
      <dgm:spPr>
        <a:solidFill>
          <a:srgbClr val="002060"/>
        </a:solidFill>
      </dgm:spPr>
      <dgm:t>
        <a:bodyPr/>
        <a:lstStyle/>
        <a:p>
          <a:pPr algn="ctr" rtl="0"/>
          <a:r>
            <a:rPr lang="es-CO" b="1" dirty="0" smtClean="0"/>
            <a:t>Pero hay ciertas cosas que hay que recordar. Este dicho es tan opuesto a la actitud de Jesús que nadie lo podría haber inventado; tiene que haberlo dicho, así que tiene que tener alguna explicación.</a:t>
          </a:r>
          <a:endParaRPr lang="es-CO" b="1" dirty="0"/>
        </a:p>
      </dgm:t>
    </dgm:pt>
    <dgm:pt modelId="{823EE16B-B35D-4AB9-94D6-3381B4274FED}" type="parTrans" cxnId="{8737F112-AC70-43F9-AAB2-DD0765D4ADEF}">
      <dgm:prSet/>
      <dgm:spPr/>
      <dgm:t>
        <a:bodyPr/>
        <a:lstStyle/>
        <a:p>
          <a:endParaRPr lang="es-CO"/>
        </a:p>
      </dgm:t>
    </dgm:pt>
    <dgm:pt modelId="{6F7EE4D5-FD9F-459F-A16D-1AAB256CB98E}" type="sibTrans" cxnId="{8737F112-AC70-43F9-AAB2-DD0765D4ADEF}">
      <dgm:prSet/>
      <dgm:spPr/>
      <dgm:t>
        <a:bodyPr/>
        <a:lstStyle/>
        <a:p>
          <a:endParaRPr lang="es-CO"/>
        </a:p>
      </dgm:t>
    </dgm:pt>
    <dgm:pt modelId="{44D57EF3-B660-4783-9149-FC664DA4A13A}" type="pres">
      <dgm:prSet presAssocID="{87D05CBD-6875-4DFC-94D8-FADDEC7D1F9E}" presName="linear" presStyleCnt="0">
        <dgm:presLayoutVars>
          <dgm:animLvl val="lvl"/>
          <dgm:resizeHandles val="exact"/>
        </dgm:presLayoutVars>
      </dgm:prSet>
      <dgm:spPr/>
      <dgm:t>
        <a:bodyPr/>
        <a:lstStyle/>
        <a:p>
          <a:endParaRPr lang="es-CO"/>
        </a:p>
      </dgm:t>
    </dgm:pt>
    <dgm:pt modelId="{35B1858F-F87D-4E88-9A3B-D67853A426FD}" type="pres">
      <dgm:prSet presAssocID="{44A7C215-F539-4DF9-8374-9D4276B1E7C2}" presName="parentText" presStyleLbl="node1" presStyleIdx="0" presStyleCnt="1" custScaleY="118122">
        <dgm:presLayoutVars>
          <dgm:chMax val="0"/>
          <dgm:bulletEnabled val="1"/>
        </dgm:presLayoutVars>
      </dgm:prSet>
      <dgm:spPr/>
      <dgm:t>
        <a:bodyPr/>
        <a:lstStyle/>
        <a:p>
          <a:endParaRPr lang="es-CO"/>
        </a:p>
      </dgm:t>
    </dgm:pt>
  </dgm:ptLst>
  <dgm:cxnLst>
    <dgm:cxn modelId="{C98291FE-D4CE-4DAB-95A7-B3DF3DBDAF84}" type="presOf" srcId="{87D05CBD-6875-4DFC-94D8-FADDEC7D1F9E}" destId="{44D57EF3-B660-4783-9149-FC664DA4A13A}" srcOrd="0" destOrd="0" presId="urn:microsoft.com/office/officeart/2005/8/layout/vList2"/>
    <dgm:cxn modelId="{8737F112-AC70-43F9-AAB2-DD0765D4ADEF}" srcId="{87D05CBD-6875-4DFC-94D8-FADDEC7D1F9E}" destId="{44A7C215-F539-4DF9-8374-9D4276B1E7C2}" srcOrd="0" destOrd="0" parTransId="{823EE16B-B35D-4AB9-94D6-3381B4274FED}" sibTransId="{6F7EE4D5-FD9F-459F-A16D-1AAB256CB98E}"/>
    <dgm:cxn modelId="{CACC79B8-34C2-40F9-B2E5-D6F05C019B96}" type="presOf" srcId="{44A7C215-F539-4DF9-8374-9D4276B1E7C2}" destId="{35B1858F-F87D-4E88-9A3B-D67853A426FD}" srcOrd="0" destOrd="0" presId="urn:microsoft.com/office/officeart/2005/8/layout/vList2"/>
    <dgm:cxn modelId="{384D4599-0997-44B1-948E-FB3F9253EE11}" type="presParOf" srcId="{44D57EF3-B660-4783-9149-FC664DA4A13A}" destId="{35B1858F-F87D-4E88-9A3B-D67853A426F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CB7D9B-51C3-4C78-8758-F0D5E61EEE64}">
      <dsp:nvSpPr>
        <dsp:cNvPr id="0" name=""/>
        <dsp:cNvSpPr/>
      </dsp:nvSpPr>
      <dsp:spPr>
        <a:xfrm>
          <a:off x="643604" y="0"/>
          <a:ext cx="6485191" cy="1470025"/>
        </a:xfrm>
        <a:prstGeom prst="ellipse">
          <a:avLst/>
        </a:prstGeom>
        <a:solidFill>
          <a:srgbClr val="FFC00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2400300" rtl="0">
            <a:lnSpc>
              <a:spcPct val="90000"/>
            </a:lnSpc>
            <a:spcBef>
              <a:spcPct val="0"/>
            </a:spcBef>
            <a:spcAft>
              <a:spcPct val="35000"/>
            </a:spcAft>
          </a:pPr>
          <a:r>
            <a:rPr lang="es-CO" sz="5400" b="1" kern="1200" dirty="0" smtClean="0"/>
            <a:t>DAR ES RECIBIR</a:t>
          </a:r>
          <a:endParaRPr lang="es-CO" sz="5400" b="1" kern="1200" dirty="0"/>
        </a:p>
      </dsp:txBody>
      <dsp:txXfrm>
        <a:off x="1593338" y="215280"/>
        <a:ext cx="4585723" cy="103946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B1858F-F87D-4E88-9A3B-D67853A426FD}">
      <dsp:nvSpPr>
        <dsp:cNvPr id="0" name=""/>
        <dsp:cNvSpPr/>
      </dsp:nvSpPr>
      <dsp:spPr>
        <a:xfrm>
          <a:off x="0" y="42155"/>
          <a:ext cx="6480720" cy="18546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b="1" kern="1200" dirty="0" smtClean="0"/>
            <a:t>Pero hay ciertas cosas que hay que recordar. Este dicho es tan opuesto a la actitud de Jesús que nadie lo podría haber inventado; tiene que haberlo dicho, así que tiene que tener alguna explicación.</a:t>
          </a:r>
          <a:endParaRPr lang="es-CO" sz="2200" b="1" kern="1200" dirty="0"/>
        </a:p>
      </dsp:txBody>
      <dsp:txXfrm>
        <a:off x="90538" y="132693"/>
        <a:ext cx="6299644" cy="1673604"/>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30/12/2014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30/12/2014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30/12/2014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30/12/2014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30/12/2014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30/12/2014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30/12/2014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30/12/2014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30/12/2014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30/12/2014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30/12/2014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30/12/2014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jpe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graphicFrame>
        <p:nvGraphicFramePr>
          <p:cNvPr id="4" name="3 Diagrama"/>
          <p:cNvGraphicFramePr/>
          <p:nvPr>
            <p:extLst>
              <p:ext uri="{D42A27DB-BD31-4B8C-83A1-F6EECF244321}">
                <p14:modId xmlns:p14="http://schemas.microsoft.com/office/powerpoint/2010/main" val="4179983915"/>
              </p:ext>
            </p:extLst>
          </p:nvPr>
        </p:nvGraphicFramePr>
        <p:xfrm>
          <a:off x="467544" y="404664"/>
          <a:ext cx="7772400" cy="14700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2 Subtítulo"/>
          <p:cNvSpPr>
            <a:spLocks noGrp="1"/>
          </p:cNvSpPr>
          <p:nvPr>
            <p:ph type="subTitle" idx="1"/>
          </p:nvPr>
        </p:nvSpPr>
        <p:spPr>
          <a:xfrm>
            <a:off x="1403648" y="5661248"/>
            <a:ext cx="6400800" cy="1196752"/>
          </a:xfrm>
        </p:spPr>
        <p:txBody>
          <a:bodyPr>
            <a:noAutofit/>
          </a:bodyPr>
          <a:lstStyle/>
          <a:p>
            <a:r>
              <a:rPr lang="es-CO" b="1" dirty="0" smtClean="0">
                <a:solidFill>
                  <a:schemeClr val="tx1"/>
                </a:solidFill>
              </a:rPr>
              <a:t>Texto base: </a:t>
            </a:r>
          </a:p>
          <a:p>
            <a:r>
              <a:rPr lang="es-CO" b="1" dirty="0" smtClean="0">
                <a:solidFill>
                  <a:srgbClr val="FF0000"/>
                </a:solidFill>
              </a:rPr>
              <a:t>Mateo 10:7-15.</a:t>
            </a:r>
            <a:endParaRPr lang="es-CO" b="1" dirty="0">
              <a:solidFill>
                <a:srgbClr val="FF0000"/>
              </a:solidFill>
            </a:endParaRPr>
          </a:p>
        </p:txBody>
      </p:sp>
      <p:pic>
        <p:nvPicPr>
          <p:cNvPr id="1026" name="Picture 2" descr="http://3.bp.blogspot.com/_KKzVtcWwuLU/TQln02LYbAI/AAAAAAAABDE/O6AcXHFPydY/s320/Dar+es+Recibir+2010.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79124" y="1988840"/>
            <a:ext cx="6117212" cy="360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81729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2" y="332656"/>
            <a:ext cx="8229600" cy="6192688"/>
          </a:xfrm>
        </p:spPr>
        <p:txBody>
          <a:bodyPr>
            <a:normAutofit fontScale="85000" lnSpcReduction="20000"/>
          </a:bodyPr>
          <a:lstStyle/>
          <a:p>
            <a:pPr marL="0" indent="0" algn="ctr">
              <a:buNone/>
            </a:pPr>
            <a:r>
              <a:rPr lang="es-CO" b="1" u="sng" dirty="0" smtClean="0"/>
              <a:t>El texto base </a:t>
            </a:r>
            <a:r>
              <a:rPr lang="es-CO" dirty="0" smtClean="0"/>
              <a:t>dice:  </a:t>
            </a:r>
            <a:r>
              <a:rPr lang="es-CO" dirty="0"/>
              <a:t>Y yendo, predicad, diciendo: </a:t>
            </a:r>
            <a:r>
              <a:rPr lang="es-CO" dirty="0" smtClean="0"/>
              <a:t>«El </a:t>
            </a:r>
            <a:r>
              <a:rPr lang="es-CO" dirty="0"/>
              <a:t>reino de los cielos se ha </a:t>
            </a:r>
            <a:r>
              <a:rPr lang="es-CO" dirty="0" smtClean="0"/>
              <a:t>acercado» 8 </a:t>
            </a:r>
            <a:r>
              <a:rPr lang="es-CO" dirty="0"/>
              <a:t>Sanad enfermos, limpiad leprosos, resucitad muertos, echad fuera demonios; </a:t>
            </a:r>
            <a:r>
              <a:rPr lang="es-CO" b="1" u="sng" dirty="0"/>
              <a:t>de gracia recibisteis, dad de gracia. </a:t>
            </a:r>
          </a:p>
          <a:p>
            <a:pPr marL="0" indent="0" algn="ctr">
              <a:buNone/>
            </a:pPr>
            <a:r>
              <a:rPr lang="es-CO" dirty="0"/>
              <a:t>9 No llevéis oro, ni plata, ni cobre en vuestros cintos; </a:t>
            </a:r>
            <a:r>
              <a:rPr lang="es-CO" dirty="0" smtClean="0"/>
              <a:t>10 </a:t>
            </a:r>
            <a:r>
              <a:rPr lang="es-CO" dirty="0"/>
              <a:t>ni alforja para el camino, ni dos túnicas, ni calzado, ni bastón, porque el obrero es digno de su </a:t>
            </a:r>
            <a:r>
              <a:rPr lang="es-CO" dirty="0" smtClean="0"/>
              <a:t>alimento. 11 </a:t>
            </a:r>
            <a:r>
              <a:rPr lang="es-CO" dirty="0"/>
              <a:t>Pero en cualquier ciudad o aldea donde entréis, informaos de quién en ella es digno y quedaos allí hasta que salgáis. </a:t>
            </a:r>
            <a:r>
              <a:rPr lang="es-CO" dirty="0" smtClean="0"/>
              <a:t>12 </a:t>
            </a:r>
            <a:r>
              <a:rPr lang="es-CO" dirty="0"/>
              <a:t>Al entrar en la casa, saludad. </a:t>
            </a:r>
            <a:r>
              <a:rPr lang="es-CO" dirty="0" smtClean="0"/>
              <a:t>13 </a:t>
            </a:r>
            <a:r>
              <a:rPr lang="es-CO" dirty="0"/>
              <a:t>Y si la casa es digna, vuestra </a:t>
            </a:r>
            <a:r>
              <a:rPr lang="es-CO" dirty="0" smtClean="0"/>
              <a:t>paz vendrá </a:t>
            </a:r>
            <a:r>
              <a:rPr lang="es-CO" dirty="0"/>
              <a:t>sobre ella; pero si no es digna, vuestra paz se volverá a vosotros</a:t>
            </a:r>
            <a:r>
              <a:rPr lang="es-CO" dirty="0" smtClean="0"/>
              <a:t>.</a:t>
            </a:r>
            <a:endParaRPr lang="es-CO" dirty="0"/>
          </a:p>
          <a:p>
            <a:pPr marL="0" indent="0" algn="ctr">
              <a:buNone/>
            </a:pPr>
            <a:r>
              <a:rPr lang="es-CO" dirty="0"/>
              <a:t>14 Si alguien no os recibe ni oye vuestras palabras, salid de aquella casa o ciudad y sacudid el polvo de vuestros </a:t>
            </a:r>
            <a:r>
              <a:rPr lang="es-CO" dirty="0" smtClean="0"/>
              <a:t>pies. 15 </a:t>
            </a:r>
            <a:r>
              <a:rPr lang="es-CO" dirty="0"/>
              <a:t>De cierto os digo que en el día del juicio será más tolerable el castigo para la tierra de Sodoma y de </a:t>
            </a:r>
            <a:r>
              <a:rPr lang="es-CO" dirty="0" smtClean="0"/>
              <a:t>Gomorra </a:t>
            </a:r>
            <a:r>
              <a:rPr lang="es-CO" dirty="0"/>
              <a:t>que para aquella ciudad.</a:t>
            </a:r>
          </a:p>
        </p:txBody>
      </p:sp>
      <p:sp>
        <p:nvSpPr>
          <p:cNvPr id="2" name="1 Medio marco"/>
          <p:cNvSpPr/>
          <p:nvPr/>
        </p:nvSpPr>
        <p:spPr>
          <a:xfrm rot="16200000">
            <a:off x="1666136" y="4168160"/>
            <a:ext cx="1023704" cy="4355976"/>
          </a:xfrm>
          <a:prstGeom prst="halfFrame">
            <a:avLst>
              <a:gd name="adj1" fmla="val 33333"/>
              <a:gd name="adj2" fmla="val 2526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4" name="3 Medio marco"/>
          <p:cNvSpPr/>
          <p:nvPr/>
        </p:nvSpPr>
        <p:spPr>
          <a:xfrm rot="10800000">
            <a:off x="4355976" y="5952282"/>
            <a:ext cx="4788024" cy="905717"/>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extLst>
      <p:ext uri="{BB962C8B-B14F-4D97-AF65-F5344CB8AC3E}">
        <p14:creationId xmlns:p14="http://schemas.microsoft.com/office/powerpoint/2010/main" val="3854731782"/>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chemeClr val="accent5">
              <a:lumMod val="40000"/>
              <a:lumOff val="60000"/>
            </a:schemeClr>
          </a:solidFill>
        </p:spPr>
        <p:txBody>
          <a:bodyPr>
            <a:normAutofit fontScale="90000"/>
          </a:bodyPr>
          <a:lstStyle/>
          <a:p>
            <a:r>
              <a:rPr lang="es-CO" dirty="0" smtClean="0"/>
              <a:t>«</a:t>
            </a:r>
            <a:r>
              <a:rPr lang="es-CO" b="1" i="1" dirty="0" smtClean="0"/>
              <a:t>Lo </a:t>
            </a:r>
            <a:r>
              <a:rPr lang="es-CO" b="1" i="1" dirty="0"/>
              <a:t>que han recibido gratis, denlo </a:t>
            </a:r>
            <a:r>
              <a:rPr lang="es-CO" b="1" i="1" dirty="0" smtClean="0"/>
              <a:t>gr</a:t>
            </a:r>
            <a:r>
              <a:rPr lang="es-CO" dirty="0" smtClean="0"/>
              <a:t>atis»</a:t>
            </a:r>
            <a:endParaRPr lang="es-CO" dirty="0"/>
          </a:p>
        </p:txBody>
      </p:sp>
      <p:sp>
        <p:nvSpPr>
          <p:cNvPr id="3" name="2 Marcador de contenido"/>
          <p:cNvSpPr>
            <a:spLocks noGrp="1"/>
          </p:cNvSpPr>
          <p:nvPr>
            <p:ph idx="1"/>
          </p:nvPr>
        </p:nvSpPr>
        <p:spPr>
          <a:xfrm>
            <a:off x="0" y="1600200"/>
            <a:ext cx="9144000" cy="4997152"/>
          </a:xfrm>
        </p:spPr>
        <p:txBody>
          <a:bodyPr>
            <a:noAutofit/>
          </a:bodyPr>
          <a:lstStyle/>
          <a:p>
            <a:pPr marL="0" indent="0" algn="ctr">
              <a:buNone/>
            </a:pPr>
            <a:r>
              <a:rPr lang="es-CO" sz="2400" dirty="0" smtClean="0"/>
              <a:t>En este texto,  Cristo </a:t>
            </a:r>
            <a:r>
              <a:rPr lang="es-CO" sz="2400" dirty="0"/>
              <a:t>enumera los diversos tipos de milagros que </a:t>
            </a:r>
            <a:r>
              <a:rPr lang="es-CO" sz="2400" dirty="0" smtClean="0"/>
              <a:t>como discípulos con frecuencia le </a:t>
            </a:r>
            <a:r>
              <a:rPr lang="es-CO" sz="2400" dirty="0"/>
              <a:t>habían visto </a:t>
            </a:r>
            <a:r>
              <a:rPr lang="es-CO" sz="2400" dirty="0" smtClean="0"/>
              <a:t>realizar, </a:t>
            </a:r>
            <a:r>
              <a:rPr lang="es-CO" sz="2400" dirty="0"/>
              <a:t>como eran «</a:t>
            </a:r>
            <a:r>
              <a:rPr lang="es-CO" sz="2400" b="1" dirty="0"/>
              <a:t>Sanad enfermos, limpiad leprosos, resucitad muertos, echad fuera </a:t>
            </a:r>
            <a:r>
              <a:rPr lang="es-CO" sz="2400" b="1" dirty="0" smtClean="0"/>
              <a:t>demonios</a:t>
            </a:r>
            <a:r>
              <a:rPr lang="es-CO" sz="2400" dirty="0" smtClean="0"/>
              <a:t>».  </a:t>
            </a:r>
            <a:r>
              <a:rPr lang="es-CO" sz="2400" dirty="0"/>
              <a:t>Ellos debían hacer </a:t>
            </a:r>
            <a:r>
              <a:rPr lang="es-CO" sz="2400" dirty="0" smtClean="0"/>
              <a:t>ahora todo </a:t>
            </a:r>
            <a:r>
              <a:rPr lang="es-CO" sz="2400" dirty="0"/>
              <a:t>lo que él había hecho; los demonios y hasta la muerte misma debían estarles sujetos.</a:t>
            </a:r>
          </a:p>
          <a:p>
            <a:pPr marL="0" indent="0" algn="ctr">
              <a:buNone/>
            </a:pPr>
            <a:r>
              <a:rPr lang="es-CO" sz="2400" dirty="0"/>
              <a:t>  </a:t>
            </a:r>
            <a:r>
              <a:rPr lang="es-CO" sz="2400" dirty="0" smtClean="0"/>
              <a:t>«</a:t>
            </a:r>
            <a:r>
              <a:rPr lang="es-CO" sz="2800" b="1" u="sng" dirty="0" smtClean="0"/>
              <a:t>De </a:t>
            </a:r>
            <a:r>
              <a:rPr lang="es-CO" sz="2800" b="1" u="sng" dirty="0"/>
              <a:t>gracia </a:t>
            </a:r>
            <a:r>
              <a:rPr lang="es-CO" sz="2800" b="1" u="sng" dirty="0" smtClean="0"/>
              <a:t>recibisteis». </a:t>
            </a:r>
            <a:endParaRPr lang="es-CO" sz="2800" b="1" u="sng" dirty="0"/>
          </a:p>
          <a:p>
            <a:pPr marL="0" indent="0" algn="ctr">
              <a:buNone/>
            </a:pPr>
            <a:r>
              <a:rPr lang="es-CO" sz="2400" dirty="0"/>
              <a:t>    </a:t>
            </a:r>
            <a:r>
              <a:rPr lang="es-CO" sz="2400" dirty="0" smtClean="0"/>
              <a:t>En </a:t>
            </a:r>
            <a:r>
              <a:rPr lang="es-CO" sz="2400" b="1" dirty="0" smtClean="0">
                <a:solidFill>
                  <a:srgbClr val="FF0000"/>
                </a:solidFill>
              </a:rPr>
              <a:t>Hechos 8:18-24</a:t>
            </a:r>
            <a:r>
              <a:rPr lang="es-CO" sz="2400" dirty="0" smtClean="0"/>
              <a:t>, dice: Simón </a:t>
            </a:r>
            <a:r>
              <a:rPr lang="es-CO" sz="2400" dirty="0"/>
              <a:t>el Mago procuró comprar el poder </a:t>
            </a:r>
            <a:r>
              <a:rPr lang="es-CO" sz="2400" dirty="0" smtClean="0"/>
              <a:t>divino, </a:t>
            </a:r>
            <a:r>
              <a:rPr lang="es-CO" sz="2400" dirty="0"/>
              <a:t>pero aprendió que los dones de Dios no pueden comprarse con dinero.  Todos los que lo deseen, pueden tomar gratuitamente del agua de la </a:t>
            </a:r>
            <a:r>
              <a:rPr lang="es-CO" sz="2400" dirty="0" smtClean="0"/>
              <a:t>vida según lo dice  </a:t>
            </a:r>
            <a:r>
              <a:rPr lang="es-CO" sz="2400" b="1" dirty="0" smtClean="0">
                <a:solidFill>
                  <a:srgbClr val="FF0000"/>
                </a:solidFill>
              </a:rPr>
              <a:t>(Apoc.22:17</a:t>
            </a:r>
            <a:r>
              <a:rPr lang="es-CO" sz="2400" b="1" dirty="0">
                <a:solidFill>
                  <a:srgbClr val="FF0000"/>
                </a:solidFill>
              </a:rPr>
              <a:t>).  </a:t>
            </a:r>
            <a:r>
              <a:rPr lang="es-CO" sz="2400" dirty="0"/>
              <a:t>Los discípulos no debían </a:t>
            </a:r>
            <a:r>
              <a:rPr lang="es-CO" sz="2400" b="1" u="sng" dirty="0"/>
              <a:t>lucrar</a:t>
            </a:r>
            <a:r>
              <a:rPr lang="es-CO" sz="2400" dirty="0"/>
              <a:t> con la predicación del Evangelio, pero al mismo tiempo debían recordar que el “obrero es digno de su alimento”  </a:t>
            </a:r>
            <a:r>
              <a:rPr lang="es-CO" sz="2400" dirty="0" smtClean="0"/>
              <a:t>según lo dijo Cristo en </a:t>
            </a:r>
            <a:r>
              <a:rPr lang="es-CO" sz="2400" dirty="0" smtClean="0">
                <a:solidFill>
                  <a:srgbClr val="FF0000"/>
                </a:solidFill>
              </a:rPr>
              <a:t>Mat.10:10</a:t>
            </a:r>
            <a:r>
              <a:rPr lang="es-CO" sz="2400" dirty="0">
                <a:solidFill>
                  <a:srgbClr val="FF0000"/>
                </a:solidFill>
              </a:rPr>
              <a:t>).</a:t>
            </a:r>
          </a:p>
        </p:txBody>
      </p:sp>
      <p:sp>
        <p:nvSpPr>
          <p:cNvPr id="4" name="3 Medio marco"/>
          <p:cNvSpPr/>
          <p:nvPr/>
        </p:nvSpPr>
        <p:spPr>
          <a:xfrm rot="16200000">
            <a:off x="1828800" y="4114800"/>
            <a:ext cx="914400" cy="4572000"/>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5" name="4 Medio marco"/>
          <p:cNvSpPr/>
          <p:nvPr/>
        </p:nvSpPr>
        <p:spPr>
          <a:xfrm rot="10800000">
            <a:off x="4572000" y="5923271"/>
            <a:ext cx="4572000" cy="934730"/>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extLst>
      <p:ext uri="{BB962C8B-B14F-4D97-AF65-F5344CB8AC3E}">
        <p14:creationId xmlns:p14="http://schemas.microsoft.com/office/powerpoint/2010/main" val="131884465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500" fill="hold"/>
                                        <p:tgtEl>
                                          <p:spTgt spid="4"/>
                                        </p:tgtEl>
                                        <p:attrNameLst>
                                          <p:attrName>ppt_w</p:attrName>
                                        </p:attrNameLst>
                                      </p:cBhvr>
                                      <p:tavLst>
                                        <p:tav tm="0">
                                          <p:val>
                                            <p:fltVal val="0"/>
                                          </p:val>
                                        </p:tav>
                                        <p:tav tm="100000">
                                          <p:val>
                                            <p:strVal val="#ppt_w"/>
                                          </p:val>
                                        </p:tav>
                                      </p:tavLst>
                                    </p:anim>
                                    <p:anim calcmode="lin" valueType="num">
                                      <p:cBhvr>
                                        <p:cTn id="27" dur="500" fill="hold"/>
                                        <p:tgtEl>
                                          <p:spTgt spid="4"/>
                                        </p:tgtEl>
                                        <p:attrNameLst>
                                          <p:attrName>ppt_h</p:attrName>
                                        </p:attrNameLst>
                                      </p:cBhvr>
                                      <p:tavLst>
                                        <p:tav tm="0">
                                          <p:val>
                                            <p:fltVal val="0"/>
                                          </p:val>
                                        </p:tav>
                                        <p:tav tm="100000">
                                          <p:val>
                                            <p:strVal val="#ppt_h"/>
                                          </p:val>
                                        </p:tav>
                                      </p:tavLst>
                                    </p:anim>
                                    <p:animEffect transition="in" filter="fade">
                                      <p:cBhvr>
                                        <p:cTn id="28" dur="500"/>
                                        <p:tgtEl>
                                          <p:spTgt spid="4"/>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 fill="hold"/>
                                        <p:tgtEl>
                                          <p:spTgt spid="5"/>
                                        </p:tgtEl>
                                        <p:attrNameLst>
                                          <p:attrName>ppt_w</p:attrName>
                                        </p:attrNameLst>
                                      </p:cBhvr>
                                      <p:tavLst>
                                        <p:tav tm="0">
                                          <p:val>
                                            <p:fltVal val="0"/>
                                          </p:val>
                                        </p:tav>
                                        <p:tav tm="100000">
                                          <p:val>
                                            <p:strVal val="#ppt_w"/>
                                          </p:val>
                                        </p:tav>
                                      </p:tavLst>
                                    </p:anim>
                                    <p:anim calcmode="lin" valueType="num">
                                      <p:cBhvr>
                                        <p:cTn id="32" dur="500" fill="hold"/>
                                        <p:tgtEl>
                                          <p:spTgt spid="5"/>
                                        </p:tgtEl>
                                        <p:attrNameLst>
                                          <p:attrName>ppt_h</p:attrName>
                                        </p:attrNameLst>
                                      </p:cBhvr>
                                      <p:tavLst>
                                        <p:tav tm="0">
                                          <p:val>
                                            <p:fltVal val="0"/>
                                          </p:val>
                                        </p:tav>
                                        <p:tav tm="100000">
                                          <p:val>
                                            <p:strVal val="#ppt_h"/>
                                          </p:val>
                                        </p:tav>
                                      </p:tavLst>
                                    </p:anim>
                                    <p:animEffect transition="in" filter="fade">
                                      <p:cBhvr>
                                        <p:cTn id="3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936104"/>
          </a:xfrm>
          <a:solidFill>
            <a:schemeClr val="accent6">
              <a:lumMod val="20000"/>
              <a:lumOff val="80000"/>
            </a:schemeClr>
          </a:solidFill>
        </p:spPr>
        <p:txBody>
          <a:bodyPr>
            <a:normAutofit fontScale="92500" lnSpcReduction="10000"/>
          </a:bodyPr>
          <a:lstStyle/>
          <a:p>
            <a:pPr marL="0" indent="0" algn="ctr">
              <a:buNone/>
            </a:pPr>
            <a:r>
              <a:rPr lang="es-CO" dirty="0"/>
              <a:t>Profundizando un poco más sobre esto </a:t>
            </a:r>
            <a:r>
              <a:rPr lang="es-CO" dirty="0" smtClean="0"/>
              <a:t> analicemos «</a:t>
            </a:r>
            <a:r>
              <a:rPr lang="es-CO" b="1" dirty="0" smtClean="0"/>
              <a:t>LA </a:t>
            </a:r>
            <a:r>
              <a:rPr lang="es-CO" b="1" dirty="0"/>
              <a:t>COMISIÓN DEL MENSAJERO DEL </a:t>
            </a:r>
            <a:r>
              <a:rPr lang="es-CO" b="1" dirty="0" smtClean="0"/>
              <a:t>REY</a:t>
            </a:r>
            <a:r>
              <a:rPr lang="es-CO" dirty="0" smtClean="0"/>
              <a:t>»</a:t>
            </a:r>
            <a:endParaRPr lang="es-CO" dirty="0"/>
          </a:p>
        </p:txBody>
      </p:sp>
      <p:sp>
        <p:nvSpPr>
          <p:cNvPr id="2" name="1 Rectángulo"/>
          <p:cNvSpPr/>
          <p:nvPr/>
        </p:nvSpPr>
        <p:spPr>
          <a:xfrm>
            <a:off x="251520" y="1916832"/>
            <a:ext cx="6480720" cy="2677656"/>
          </a:xfrm>
          <a:prstGeom prst="rect">
            <a:avLst/>
          </a:prstGeom>
        </p:spPr>
        <p:txBody>
          <a:bodyPr wrap="square">
            <a:spAutoFit/>
          </a:bodyPr>
          <a:lstStyle/>
          <a:p>
            <a:r>
              <a:rPr lang="es-CO" sz="2400" dirty="0"/>
              <a:t>Jesús envió a estos </a:t>
            </a:r>
            <a:r>
              <a:rPr lang="es-CO" sz="2400" dirty="0" smtClean="0"/>
              <a:t>doce de dos en dos, </a:t>
            </a:r>
            <a:r>
              <a:rPr lang="es-CO" sz="2400" dirty="0"/>
              <a:t>y estas fueron las instrucciones que les dio </a:t>
            </a:r>
            <a:r>
              <a:rPr lang="es-CO" sz="2400" dirty="0">
                <a:solidFill>
                  <a:srgbClr val="FF0000"/>
                </a:solidFill>
              </a:rPr>
              <a:t>(Mat.10:5).</a:t>
            </a:r>
          </a:p>
          <a:p>
            <a:r>
              <a:rPr lang="es-CO" sz="2400" dirty="0"/>
              <a:t>«No sigáis ningún camino que vaya hacia los gentiles, ni entréis en ninguna ciudad de los samaritanos, sino limitaos a las ovejas de la casa de Israel que están descarriadas. Por donde vayáis, haced esta proclamación: </a:t>
            </a:r>
            <a:r>
              <a:rPr lang="es-CO" sz="2400" dirty="0" smtClean="0"/>
              <a:t>"</a:t>
            </a:r>
            <a:endParaRPr lang="es-CO" sz="2400" dirty="0"/>
          </a:p>
        </p:txBody>
      </p:sp>
      <p:sp>
        <p:nvSpPr>
          <p:cNvPr id="4" name="3 Rectángulo"/>
          <p:cNvSpPr/>
          <p:nvPr/>
        </p:nvSpPr>
        <p:spPr>
          <a:xfrm>
            <a:off x="1835696" y="4635724"/>
            <a:ext cx="5544616" cy="1815882"/>
          </a:xfrm>
          <a:prstGeom prst="rect">
            <a:avLst/>
          </a:prstGeom>
        </p:spPr>
        <p:txBody>
          <a:bodyPr wrap="square">
            <a:spAutoFit/>
          </a:bodyPr>
          <a:lstStyle/>
          <a:p>
            <a:pPr algn="ctr"/>
            <a:r>
              <a:rPr lang="es-CO" sz="2800" dirty="0"/>
              <a:t>¡El Reino del Cielo está cerca!» Sanad a los enfermos, resucitad a los muertos, limpiad a los leprosos, expulsad a los demonios»</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1988840"/>
            <a:ext cx="2209800" cy="21021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Medio marco"/>
          <p:cNvSpPr/>
          <p:nvPr/>
        </p:nvSpPr>
        <p:spPr>
          <a:xfrm rot="16200000">
            <a:off x="1711052" y="4213076"/>
            <a:ext cx="933872" cy="4355976"/>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
        <p:nvSpPr>
          <p:cNvPr id="6" name="5 Medio marco"/>
          <p:cNvSpPr/>
          <p:nvPr/>
        </p:nvSpPr>
        <p:spPr>
          <a:xfrm rot="10800000">
            <a:off x="4608004" y="5934128"/>
            <a:ext cx="4540400" cy="923871"/>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425429242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2000"/>
                                        <p:tgtEl>
                                          <p:spTgt spid="4"/>
                                        </p:tgtEl>
                                      </p:cBhvr>
                                    </p:animEffect>
                                  </p:childTnLst>
                                </p:cTn>
                              </p:par>
                              <p:par>
                                <p:cTn id="11" presetID="21" presetClass="entr" presetSubtype="1" fill="hold" nodeType="with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wheel(1)">
                                      <p:cBhvr>
                                        <p:cTn id="13" dur="2000"/>
                                        <p:tgtEl>
                                          <p:spTgt spid="2050"/>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heel(1)">
                                      <p:cBhvr>
                                        <p:cTn id="16" dur="2000"/>
                                        <p:tgtEl>
                                          <p:spTgt spid="5"/>
                                        </p:tgtEl>
                                      </p:cBhvr>
                                    </p:animEffect>
                                  </p:childTnLst>
                                </p:cTn>
                              </p:par>
                              <p:par>
                                <p:cTn id="17" presetID="21" presetClass="entr" presetSubtype="1"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1)">
                                      <p:cBhvr>
                                        <p:cTn id="1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780928"/>
            <a:ext cx="8229600" cy="3816424"/>
          </a:xfrm>
        </p:spPr>
        <p:txBody>
          <a:bodyPr>
            <a:normAutofit fontScale="92500" lnSpcReduction="20000"/>
          </a:bodyPr>
          <a:lstStyle/>
          <a:p>
            <a:pPr marL="0" indent="0">
              <a:buNone/>
            </a:pPr>
            <a:r>
              <a:rPr lang="es-CO" dirty="0" smtClean="0"/>
              <a:t>(</a:t>
            </a:r>
            <a:r>
              <a:rPr lang="es-CO" sz="3300" b="1" dirty="0" smtClean="0">
                <a:solidFill>
                  <a:srgbClr val="FF0000"/>
                </a:solidFill>
              </a:rPr>
              <a:t>i</a:t>
            </a:r>
            <a:r>
              <a:rPr lang="es-CO" dirty="0" smtClean="0"/>
              <a:t>). Es </a:t>
            </a:r>
            <a:r>
              <a:rPr lang="es-CO" dirty="0"/>
              <a:t>la palabra corriente para las órdenes en el ejército; Jesús era como un general mandando a sus oficiales en campaña y dándoles las órdenes oportunas</a:t>
            </a:r>
            <a:r>
              <a:rPr lang="es-CO" dirty="0" smtClean="0"/>
              <a:t>.</a:t>
            </a:r>
          </a:p>
          <a:p>
            <a:pPr marL="0" indent="0">
              <a:buNone/>
            </a:pPr>
            <a:r>
              <a:rPr lang="es-CO" dirty="0" smtClean="0"/>
              <a:t>(</a:t>
            </a:r>
            <a:r>
              <a:rPr lang="es-CO" sz="3300" b="1" dirty="0" smtClean="0">
                <a:solidFill>
                  <a:srgbClr val="FF0000"/>
                </a:solidFill>
              </a:rPr>
              <a:t>ii</a:t>
            </a:r>
            <a:r>
              <a:rPr lang="es-CO" dirty="0" smtClean="0"/>
              <a:t>). Es </a:t>
            </a:r>
            <a:r>
              <a:rPr lang="es-CO" dirty="0"/>
              <a:t>la palabra que se usa para llamar a los amigos de uno para que le ayuden. Jesús era como un hombre que tuviera un gran proyecto y reuniera a sus amigos para que le ayudaran a hacer que llegara a ser realidad</a:t>
            </a:r>
            <a:r>
              <a:rPr lang="es-CO" dirty="0" smtClean="0"/>
              <a:t>.</a:t>
            </a:r>
          </a:p>
          <a:p>
            <a:endParaRPr lang="es-CO" dirty="0"/>
          </a:p>
        </p:txBody>
      </p:sp>
      <p:sp>
        <p:nvSpPr>
          <p:cNvPr id="2" name="1 Rectángulo"/>
          <p:cNvSpPr/>
          <p:nvPr/>
        </p:nvSpPr>
        <p:spPr>
          <a:xfrm>
            <a:off x="0" y="260648"/>
            <a:ext cx="9144000" cy="2246769"/>
          </a:xfrm>
          <a:prstGeom prst="rect">
            <a:avLst/>
          </a:prstGeom>
          <a:solidFill>
            <a:schemeClr val="accent5">
              <a:lumMod val="20000"/>
              <a:lumOff val="80000"/>
            </a:schemeClr>
          </a:solidFill>
        </p:spPr>
        <p:txBody>
          <a:bodyPr wrap="square">
            <a:spAutoFit/>
          </a:bodyPr>
          <a:lstStyle/>
          <a:p>
            <a:pPr algn="ctr"/>
            <a:r>
              <a:rPr lang="es-CO" sz="2800" dirty="0"/>
              <a:t>Aquí tenemos el principio de la comisión del Rey a Sus mensajeros. La palabra que se usa en griego para mandar Jesús a Sus hombres, o darles órdenes, es interesante e iluminadora. Es la palabra </a:t>
            </a:r>
            <a:r>
              <a:rPr lang="es-CO" sz="2800" u="sng" dirty="0"/>
              <a:t>parangueLlein</a:t>
            </a:r>
            <a:r>
              <a:rPr lang="es-CO" sz="2800" dirty="0"/>
              <a:t>. Esta palabra tiene en griego cuatro usos especiales.</a:t>
            </a:r>
          </a:p>
        </p:txBody>
      </p:sp>
      <p:sp>
        <p:nvSpPr>
          <p:cNvPr id="4" name="3 Medio marco"/>
          <p:cNvSpPr/>
          <p:nvPr/>
        </p:nvSpPr>
        <p:spPr>
          <a:xfrm rot="16200000">
            <a:off x="1828800" y="4133347"/>
            <a:ext cx="914400" cy="4572000"/>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5" name="4 Medio marco"/>
          <p:cNvSpPr/>
          <p:nvPr/>
        </p:nvSpPr>
        <p:spPr>
          <a:xfrm rot="10800000">
            <a:off x="4572000" y="5943600"/>
            <a:ext cx="4572000" cy="914400"/>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extLst>
      <p:ext uri="{BB962C8B-B14F-4D97-AF65-F5344CB8AC3E}">
        <p14:creationId xmlns:p14="http://schemas.microsoft.com/office/powerpoint/2010/main" val="904023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p:spPr>
        <p:txBody>
          <a:bodyPr>
            <a:normAutofit/>
          </a:bodyPr>
          <a:lstStyle/>
          <a:p>
            <a:pPr marL="0" indent="0">
              <a:buNone/>
            </a:pPr>
            <a:r>
              <a:rPr lang="es-CO" dirty="0" smtClean="0"/>
              <a:t>(</a:t>
            </a:r>
            <a:r>
              <a:rPr lang="es-CO" sz="3600" b="1" dirty="0" smtClean="0">
                <a:solidFill>
                  <a:srgbClr val="FF0000"/>
                </a:solidFill>
              </a:rPr>
              <a:t>iii</a:t>
            </a:r>
            <a:r>
              <a:rPr lang="es-CO" dirty="0" smtClean="0"/>
              <a:t>). Es </a:t>
            </a:r>
            <a:r>
              <a:rPr lang="es-CO" dirty="0"/>
              <a:t>la palabra que se usa de un maestro que les da reglas e instrucciones a sus alumnos. Jesús era como un maestro que mandara a sus estudiantes al mundo equipados con su enseñanza y su mensaje</a:t>
            </a:r>
            <a:r>
              <a:rPr lang="es-CO" dirty="0" smtClean="0"/>
              <a:t>.</a:t>
            </a:r>
          </a:p>
          <a:p>
            <a:pPr marL="0" indent="0">
              <a:buNone/>
            </a:pPr>
            <a:r>
              <a:rPr lang="es-CO" dirty="0" smtClean="0"/>
              <a:t>(</a:t>
            </a:r>
            <a:r>
              <a:rPr lang="es-CO" sz="3600" b="1" dirty="0">
                <a:solidFill>
                  <a:srgbClr val="FF0000"/>
                </a:solidFill>
              </a:rPr>
              <a:t>iv</a:t>
            </a:r>
            <a:r>
              <a:rPr lang="es-CO" dirty="0"/>
              <a:t>) Es la palabra que se usa corrientemente para una orden o un decreto del emperador. Jesús era como un rey que estuviera enviando a sus embajadores al mundo a realizar su programa y hablar en su nombre.</a:t>
            </a:r>
          </a:p>
          <a:p>
            <a:endParaRPr lang="es-CO" dirty="0"/>
          </a:p>
        </p:txBody>
      </p:sp>
      <p:sp>
        <p:nvSpPr>
          <p:cNvPr id="2" name="1 Medio marco"/>
          <p:cNvSpPr/>
          <p:nvPr/>
        </p:nvSpPr>
        <p:spPr>
          <a:xfrm rot="16200000">
            <a:off x="1792796" y="4150804"/>
            <a:ext cx="914400" cy="4499992"/>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4" name="3 Medio marco"/>
          <p:cNvSpPr/>
          <p:nvPr/>
        </p:nvSpPr>
        <p:spPr>
          <a:xfrm rot="10800000">
            <a:off x="4499992" y="5943599"/>
            <a:ext cx="4644008" cy="914401"/>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extLst>
      <p:ext uri="{BB962C8B-B14F-4D97-AF65-F5344CB8AC3E}">
        <p14:creationId xmlns:p14="http://schemas.microsoft.com/office/powerpoint/2010/main" val="258755456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p:spPr>
        <p:txBody>
          <a:bodyPr>
            <a:normAutofit lnSpcReduction="10000"/>
          </a:bodyPr>
          <a:lstStyle/>
          <a:p>
            <a:pPr marL="0" indent="0" algn="ctr">
              <a:buNone/>
            </a:pPr>
            <a:r>
              <a:rPr lang="es-CO" dirty="0"/>
              <a:t>Este pasaje empieza con lo que a uno le parecería una instrucción muy difícil. Empieza prohibiéndoles a los Doce que fueran a los </a:t>
            </a:r>
            <a:r>
              <a:rPr lang="es-CO" b="1" dirty="0"/>
              <a:t>gentiles</a:t>
            </a:r>
            <a:r>
              <a:rPr lang="es-CO" dirty="0"/>
              <a:t> o a los </a:t>
            </a:r>
            <a:r>
              <a:rPr lang="es-CO" b="1" dirty="0"/>
              <a:t>samaritanos</a:t>
            </a:r>
            <a:r>
              <a:rPr lang="es-CO" dirty="0"/>
              <a:t>. </a:t>
            </a:r>
            <a:endParaRPr lang="es-CO" dirty="0" smtClean="0"/>
          </a:p>
          <a:p>
            <a:pPr marL="0" indent="0" algn="ctr">
              <a:buNone/>
            </a:pPr>
            <a:r>
              <a:rPr lang="es-CO" dirty="0" smtClean="0"/>
              <a:t>A </a:t>
            </a:r>
            <a:r>
              <a:rPr lang="es-CO" dirty="0"/>
              <a:t>muchos les resulta muy difícil creer que Jesús dijera esto nunca. Este aparente exclusivismo no </a:t>
            </a:r>
            <a:r>
              <a:rPr lang="es-CO" dirty="0" smtClean="0"/>
              <a:t>parece que saliera de labios de Jesús</a:t>
            </a:r>
            <a:r>
              <a:rPr lang="es-CO" dirty="0"/>
              <a:t>; y hasta se ha sugerido que este dicho lo pusieron en Su boca los que en días posteriores querían reservar el Evangelio </a:t>
            </a:r>
            <a:r>
              <a:rPr lang="es-CO" dirty="0" smtClean="0"/>
              <a:t>únicamente para </a:t>
            </a:r>
            <a:r>
              <a:rPr lang="es-CO" dirty="0"/>
              <a:t>los judíos, los mismos que se opusieron </a:t>
            </a:r>
            <a:r>
              <a:rPr lang="es-CO" dirty="0" smtClean="0"/>
              <a:t>vigorosamente al apóstol Pedro porque  había llevado </a:t>
            </a:r>
            <a:r>
              <a:rPr lang="es-CO" dirty="0"/>
              <a:t>el Evangelio a los gentiles</a:t>
            </a:r>
            <a:r>
              <a:rPr lang="es-CO" dirty="0" smtClean="0"/>
              <a:t>. Lea </a:t>
            </a:r>
            <a:r>
              <a:rPr lang="es-CO" dirty="0" smtClean="0">
                <a:solidFill>
                  <a:srgbClr val="FF0000"/>
                </a:solidFill>
              </a:rPr>
              <a:t>Hech.11:1,2</a:t>
            </a:r>
            <a:endParaRPr lang="es-CO" dirty="0">
              <a:solidFill>
                <a:srgbClr val="FF0000"/>
              </a:solidFill>
            </a:endParaRPr>
          </a:p>
        </p:txBody>
      </p:sp>
      <p:sp>
        <p:nvSpPr>
          <p:cNvPr id="2" name="1 Medio marco"/>
          <p:cNvSpPr/>
          <p:nvPr/>
        </p:nvSpPr>
        <p:spPr>
          <a:xfrm rot="16200000">
            <a:off x="1900808" y="4042792"/>
            <a:ext cx="914400" cy="4716016"/>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4" name="3 Medio marco"/>
          <p:cNvSpPr/>
          <p:nvPr/>
        </p:nvSpPr>
        <p:spPr>
          <a:xfrm rot="10800000">
            <a:off x="4716016" y="5943601"/>
            <a:ext cx="4427984" cy="914399"/>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extLst>
      <p:ext uri="{BB962C8B-B14F-4D97-AF65-F5344CB8AC3E}">
        <p14:creationId xmlns:p14="http://schemas.microsoft.com/office/powerpoint/2010/main" val="225001858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420888"/>
            <a:ext cx="8784976" cy="4320480"/>
          </a:xfrm>
        </p:spPr>
        <p:txBody>
          <a:bodyPr>
            <a:normAutofit fontScale="70000" lnSpcReduction="20000"/>
          </a:bodyPr>
          <a:lstStyle/>
          <a:p>
            <a:pPr marL="0" indent="0" algn="ctr">
              <a:buNone/>
            </a:pPr>
            <a:r>
              <a:rPr lang="es-CO" dirty="0" smtClean="0"/>
              <a:t>Podemos </a:t>
            </a:r>
            <a:r>
              <a:rPr lang="es-CO" dirty="0"/>
              <a:t>estar completamente seguros de que éstas </a:t>
            </a:r>
            <a:r>
              <a:rPr lang="es-CO" u="sng" dirty="0"/>
              <a:t>no fueron unas órdenes permanentes. </a:t>
            </a:r>
            <a:endParaRPr lang="es-CO" u="sng" dirty="0" smtClean="0"/>
          </a:p>
          <a:p>
            <a:pPr marL="0" indent="0">
              <a:buNone/>
            </a:pPr>
            <a:r>
              <a:rPr lang="es-CO" dirty="0" smtClean="0"/>
              <a:t>(</a:t>
            </a:r>
            <a:r>
              <a:rPr lang="es-CO" b="1" dirty="0" smtClean="0">
                <a:solidFill>
                  <a:srgbClr val="FF0000"/>
                </a:solidFill>
              </a:rPr>
              <a:t>1</a:t>
            </a:r>
            <a:r>
              <a:rPr lang="es-CO" dirty="0" smtClean="0"/>
              <a:t>), En </a:t>
            </a:r>
            <a:r>
              <a:rPr lang="es-CO" dirty="0"/>
              <a:t>los mismos evangelios vemos a Jesús hablando con gracia e intimidad con una mujer </a:t>
            </a:r>
            <a:r>
              <a:rPr lang="es-CO" b="1" u="sng" dirty="0"/>
              <a:t>samaritana</a:t>
            </a:r>
            <a:r>
              <a:rPr lang="es-CO" dirty="0"/>
              <a:t> y revelándose a ella </a:t>
            </a:r>
            <a:r>
              <a:rPr lang="es-CO" dirty="0" smtClean="0"/>
              <a:t>como Él MECIAS </a:t>
            </a:r>
            <a:r>
              <a:rPr lang="es-CO" dirty="0" smtClean="0">
                <a:solidFill>
                  <a:srgbClr val="FF0000"/>
                </a:solidFill>
              </a:rPr>
              <a:t>(Juan 4:4-42 ).</a:t>
            </a:r>
          </a:p>
          <a:p>
            <a:pPr marL="0" indent="0">
              <a:buNone/>
            </a:pPr>
            <a:r>
              <a:rPr lang="es-CO" dirty="0" smtClean="0">
                <a:solidFill>
                  <a:srgbClr val="FF0000"/>
                </a:solidFill>
              </a:rPr>
              <a:t>(</a:t>
            </a:r>
            <a:r>
              <a:rPr lang="es-CO" b="1" dirty="0" smtClean="0">
                <a:solidFill>
                  <a:srgbClr val="FF0000"/>
                </a:solidFill>
              </a:rPr>
              <a:t>2</a:t>
            </a:r>
            <a:r>
              <a:rPr lang="es-CO" dirty="0" smtClean="0">
                <a:solidFill>
                  <a:srgbClr val="FF0000"/>
                </a:solidFill>
              </a:rPr>
              <a:t>), </a:t>
            </a:r>
            <a:r>
              <a:rPr lang="es-CO" dirty="0" smtClean="0"/>
              <a:t>Le </a:t>
            </a:r>
            <a:r>
              <a:rPr lang="es-CO" dirty="0"/>
              <a:t>vemos contando una de Sus historias inmortales acerca del </a:t>
            </a:r>
            <a:r>
              <a:rPr lang="es-CO" b="1" u="sng" dirty="0"/>
              <a:t>Buen Samaritano </a:t>
            </a:r>
            <a:r>
              <a:rPr lang="es-CO" dirty="0" smtClean="0"/>
              <a:t>en </a:t>
            </a:r>
            <a:r>
              <a:rPr lang="es-CO" dirty="0" smtClean="0">
                <a:solidFill>
                  <a:srgbClr val="FF0000"/>
                </a:solidFill>
              </a:rPr>
              <a:t>(Luc. </a:t>
            </a:r>
            <a:r>
              <a:rPr lang="es-CO" dirty="0">
                <a:solidFill>
                  <a:srgbClr val="FF0000"/>
                </a:solidFill>
              </a:rPr>
              <a:t>10:30-37 )</a:t>
            </a:r>
            <a:r>
              <a:rPr lang="es-CO" dirty="0"/>
              <a:t>; </a:t>
            </a:r>
            <a:r>
              <a:rPr lang="es-CO" dirty="0" smtClean="0"/>
              <a:t> </a:t>
            </a:r>
          </a:p>
          <a:p>
            <a:pPr marL="0" indent="0">
              <a:buNone/>
            </a:pPr>
            <a:r>
              <a:rPr lang="es-CO" dirty="0" smtClean="0"/>
              <a:t>(</a:t>
            </a:r>
            <a:r>
              <a:rPr lang="es-CO" b="1" dirty="0" smtClean="0">
                <a:solidFill>
                  <a:srgbClr val="FF0000"/>
                </a:solidFill>
              </a:rPr>
              <a:t>3</a:t>
            </a:r>
            <a:r>
              <a:rPr lang="es-CO" dirty="0" smtClean="0"/>
              <a:t>), Le </a:t>
            </a:r>
            <a:r>
              <a:rPr lang="es-CO" dirty="0"/>
              <a:t>vemos sanando a la hija de una mujer </a:t>
            </a:r>
            <a:r>
              <a:rPr lang="es-CO" b="1" u="sng" dirty="0" smtClean="0"/>
              <a:t>siro fenicia </a:t>
            </a:r>
            <a:r>
              <a:rPr lang="es-CO" dirty="0" smtClean="0"/>
              <a:t>en </a:t>
            </a:r>
            <a:r>
              <a:rPr lang="es-CO" dirty="0" smtClean="0">
                <a:solidFill>
                  <a:srgbClr val="FF0000"/>
                </a:solidFill>
              </a:rPr>
              <a:t>(Mat </a:t>
            </a:r>
            <a:r>
              <a:rPr lang="es-CO" dirty="0">
                <a:solidFill>
                  <a:srgbClr val="FF0000"/>
                </a:solidFill>
              </a:rPr>
              <a:t>15:28 ); </a:t>
            </a:r>
            <a:r>
              <a:rPr lang="es-CO" dirty="0"/>
              <a:t>y </a:t>
            </a:r>
            <a:endParaRPr lang="es-CO" dirty="0" smtClean="0"/>
          </a:p>
          <a:p>
            <a:pPr marL="0" indent="0">
              <a:buNone/>
            </a:pPr>
            <a:r>
              <a:rPr lang="es-CO" dirty="0" smtClean="0"/>
              <a:t>(</a:t>
            </a:r>
            <a:r>
              <a:rPr lang="es-CO" b="1" dirty="0" smtClean="0">
                <a:solidFill>
                  <a:srgbClr val="FF0000"/>
                </a:solidFill>
              </a:rPr>
              <a:t>4</a:t>
            </a:r>
            <a:r>
              <a:rPr lang="es-CO" dirty="0" smtClean="0"/>
              <a:t>), Mateo </a:t>
            </a:r>
            <a:r>
              <a:rPr lang="es-CO" dirty="0"/>
              <a:t>mismo nos dice que la comisión final de Jesús a Sus </a:t>
            </a:r>
            <a:r>
              <a:rPr lang="es-CO" dirty="0" smtClean="0"/>
              <a:t>hombres </a:t>
            </a:r>
            <a:r>
              <a:rPr lang="es-CO" dirty="0"/>
              <a:t>fue que fueran a </a:t>
            </a:r>
            <a:r>
              <a:rPr lang="es-CO" b="1" u="sng" dirty="0"/>
              <a:t>todo el mundo</a:t>
            </a:r>
            <a:r>
              <a:rPr lang="es-CO" dirty="0"/>
              <a:t> y trajeran a todas la naciones al Evangelio </a:t>
            </a:r>
            <a:r>
              <a:rPr lang="es-CO" dirty="0">
                <a:solidFill>
                  <a:srgbClr val="FF0000"/>
                </a:solidFill>
              </a:rPr>
              <a:t>(Mat </a:t>
            </a:r>
            <a:r>
              <a:rPr lang="es-CO" dirty="0" smtClean="0">
                <a:solidFill>
                  <a:srgbClr val="FF0000"/>
                </a:solidFill>
              </a:rPr>
              <a:t>28:19). </a:t>
            </a:r>
            <a:r>
              <a:rPr lang="es-CO" dirty="0">
                <a:solidFill>
                  <a:srgbClr val="FF0000"/>
                </a:solidFill>
              </a:rPr>
              <a:t> </a:t>
            </a:r>
            <a:endParaRPr lang="es-CO" dirty="0" smtClean="0">
              <a:solidFill>
                <a:srgbClr val="FF0000"/>
              </a:solidFill>
            </a:endParaRPr>
          </a:p>
          <a:p>
            <a:pPr marL="0" indent="0" algn="ctr">
              <a:buNone/>
            </a:pPr>
            <a:r>
              <a:rPr lang="es-CO" dirty="0" smtClean="0"/>
              <a:t>JESÚS NUNCA RECHAZÓ A ALGUIEN QUE ESTUVIESE SEDIENTO DEL AGUA DE VIDA, YA QUE HABÍA VENIDO A DAR SU VIDA POR TODOS.</a:t>
            </a:r>
            <a:endParaRPr lang="es-CO" dirty="0"/>
          </a:p>
        </p:txBody>
      </p:sp>
      <p:graphicFrame>
        <p:nvGraphicFramePr>
          <p:cNvPr id="4" name="3 Diagrama"/>
          <p:cNvGraphicFramePr/>
          <p:nvPr>
            <p:extLst>
              <p:ext uri="{D42A27DB-BD31-4B8C-83A1-F6EECF244321}">
                <p14:modId xmlns:p14="http://schemas.microsoft.com/office/powerpoint/2010/main" val="2857833224"/>
              </p:ext>
            </p:extLst>
          </p:nvPr>
        </p:nvGraphicFramePr>
        <p:xfrm>
          <a:off x="1043608" y="188640"/>
          <a:ext cx="6480720" cy="19389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4 Medio marco"/>
          <p:cNvSpPr/>
          <p:nvPr/>
        </p:nvSpPr>
        <p:spPr>
          <a:xfrm rot="16200000">
            <a:off x="1723628" y="4081635"/>
            <a:ext cx="1052738" cy="4499994"/>
          </a:xfrm>
          <a:prstGeom prst="halfFram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6" name="5 Medio marco"/>
          <p:cNvSpPr/>
          <p:nvPr/>
        </p:nvSpPr>
        <p:spPr>
          <a:xfrm rot="10800000">
            <a:off x="4499994" y="5805262"/>
            <a:ext cx="4644006" cy="1052738"/>
          </a:xfrm>
          <a:prstGeom prst="halfFram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extLst>
      <p:ext uri="{BB962C8B-B14F-4D97-AF65-F5344CB8AC3E}">
        <p14:creationId xmlns:p14="http://schemas.microsoft.com/office/powerpoint/2010/main" val="186078858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40000"/>
              <a:lumOff val="60000"/>
            </a:schemeClr>
          </a:solidFill>
        </p:spPr>
        <p:txBody>
          <a:bodyPr>
            <a:normAutofit fontScale="90000"/>
          </a:bodyPr>
          <a:lstStyle/>
          <a:p>
            <a:r>
              <a:rPr lang="es-CO" b="1" i="1" dirty="0" smtClean="0">
                <a:effectLst>
                  <a:outerShdw blurRad="38100" dist="38100" dir="2700000" algn="tl">
                    <a:srgbClr val="000000">
                      <a:alpha val="43137"/>
                    </a:srgbClr>
                  </a:outerShdw>
                </a:effectLst>
              </a:rPr>
              <a:t/>
            </a:r>
            <a:br>
              <a:rPr lang="es-CO" b="1" i="1" dirty="0" smtClean="0">
                <a:effectLst>
                  <a:outerShdw blurRad="38100" dist="38100" dir="2700000" algn="tl">
                    <a:srgbClr val="000000">
                      <a:alpha val="43137"/>
                    </a:srgbClr>
                  </a:outerShdw>
                </a:effectLst>
              </a:rPr>
            </a:br>
            <a:r>
              <a:rPr lang="es-CO" b="1" i="1" dirty="0" smtClean="0">
                <a:effectLst>
                  <a:outerShdw blurRad="38100" dist="38100" dir="2700000" algn="tl">
                    <a:srgbClr val="000000">
                      <a:alpha val="43137"/>
                    </a:srgbClr>
                  </a:outerShdw>
                </a:effectLst>
              </a:rPr>
              <a:t>¿</a:t>
            </a:r>
            <a:r>
              <a:rPr lang="es-CO" b="1" i="1" dirty="0">
                <a:effectLst>
                  <a:outerShdw blurRad="38100" dist="38100" dir="2700000" algn="tl">
                    <a:srgbClr val="000000">
                      <a:alpha val="43137"/>
                    </a:srgbClr>
                  </a:outerShdw>
                </a:effectLst>
              </a:rPr>
              <a:t>Cuál es entonces la explicación</a:t>
            </a:r>
            <a:r>
              <a:rPr lang="es-CO" dirty="0"/>
              <a:t>?</a:t>
            </a:r>
            <a:br>
              <a:rPr lang="es-CO" dirty="0"/>
            </a:br>
            <a:endParaRPr lang="es-CO" dirty="0"/>
          </a:p>
        </p:txBody>
      </p:sp>
      <p:sp>
        <p:nvSpPr>
          <p:cNvPr id="3" name="2 Marcador de contenido"/>
          <p:cNvSpPr>
            <a:spLocks noGrp="1"/>
          </p:cNvSpPr>
          <p:nvPr>
            <p:ph idx="1"/>
          </p:nvPr>
        </p:nvSpPr>
        <p:spPr>
          <a:xfrm>
            <a:off x="457200" y="1600200"/>
            <a:ext cx="8229600" cy="4997152"/>
          </a:xfrm>
        </p:spPr>
        <p:txBody>
          <a:bodyPr>
            <a:normAutofit fontScale="85000" lnSpcReduction="20000"/>
          </a:bodyPr>
          <a:lstStyle/>
          <a:p>
            <a:pPr marL="0" indent="0" algn="ctr">
              <a:buNone/>
            </a:pPr>
            <a:r>
              <a:rPr lang="es-CO" dirty="0"/>
              <a:t>Les prohibió a los Doce ir a los </a:t>
            </a:r>
            <a:r>
              <a:rPr lang="es-CO" sz="3300" dirty="0"/>
              <a:t>gentiles</a:t>
            </a:r>
            <a:r>
              <a:rPr lang="es-CO" dirty="0"/>
              <a:t>; eso quería decir que no debían ir a Siria al Norte, ni a la Decápolis al Este, que era una región mayoritariamente gentil. No podían ir a Samaria al Sur porque se lo prohibió. El efecto de esta orden era de hecho limitar los </a:t>
            </a:r>
            <a:r>
              <a:rPr lang="es-CO" b="1" u="sng" dirty="0"/>
              <a:t>primeros</a:t>
            </a:r>
            <a:r>
              <a:rPr lang="es-CO" dirty="0"/>
              <a:t> viajes de los Doce a Galilea. </a:t>
            </a:r>
            <a:endParaRPr lang="es-CO" dirty="0" smtClean="0"/>
          </a:p>
          <a:p>
            <a:pPr marL="0" indent="0" algn="ctr">
              <a:buNone/>
            </a:pPr>
            <a:r>
              <a:rPr lang="es-CO" sz="3300" b="1" dirty="0" smtClean="0"/>
              <a:t>Había </a:t>
            </a:r>
            <a:r>
              <a:rPr lang="es-CO" sz="3300" b="1" dirty="0"/>
              <a:t>tres buenas razones para esto.</a:t>
            </a:r>
          </a:p>
          <a:p>
            <a:pPr marL="0" indent="0">
              <a:buNone/>
            </a:pPr>
            <a:r>
              <a:rPr lang="es-CO" dirty="0"/>
              <a:t>(</a:t>
            </a:r>
            <a:r>
              <a:rPr lang="es-CO" sz="3300" b="1" dirty="0">
                <a:solidFill>
                  <a:srgbClr val="FF0000"/>
                </a:solidFill>
              </a:rPr>
              <a:t>i</a:t>
            </a:r>
            <a:r>
              <a:rPr lang="es-CO" dirty="0"/>
              <a:t>) Los judíos ocupaban un lugar muy especial en el esquema divino de las cosas; en la justicia de Dios tenían que recibir la primera invitación del Evangelio. Es verdad que la </a:t>
            </a:r>
            <a:r>
              <a:rPr lang="es-CO" dirty="0" smtClean="0"/>
              <a:t>rechazaron, </a:t>
            </a:r>
            <a:r>
              <a:rPr lang="es-CO" dirty="0" smtClean="0">
                <a:solidFill>
                  <a:srgbClr val="FF0000"/>
                </a:solidFill>
              </a:rPr>
              <a:t>(Jean 1:11,12)</a:t>
            </a:r>
            <a:r>
              <a:rPr lang="es-CO" dirty="0" smtClean="0"/>
              <a:t>; </a:t>
            </a:r>
            <a:r>
              <a:rPr lang="es-CO" dirty="0"/>
              <a:t>pero </a:t>
            </a:r>
            <a:r>
              <a:rPr lang="es-CO" dirty="0" smtClean="0"/>
              <a:t>el plan </a:t>
            </a:r>
            <a:r>
              <a:rPr lang="es-CO" dirty="0"/>
              <a:t>de </a:t>
            </a:r>
            <a:r>
              <a:rPr lang="es-CO" dirty="0" smtClean="0"/>
              <a:t>salvación estaba diseñado </a:t>
            </a:r>
            <a:r>
              <a:rPr lang="es-CO" dirty="0"/>
              <a:t>para concederles la primera oportunidad de </a:t>
            </a:r>
            <a:r>
              <a:rPr lang="es-CO" dirty="0" smtClean="0"/>
              <a:t>aceptarla.</a:t>
            </a:r>
            <a:endParaRPr lang="es-CO" dirty="0"/>
          </a:p>
          <a:p>
            <a:endParaRPr lang="es-CO" dirty="0"/>
          </a:p>
        </p:txBody>
      </p:sp>
      <p:sp>
        <p:nvSpPr>
          <p:cNvPr id="4" name="3 Medio marco"/>
          <p:cNvSpPr/>
          <p:nvPr/>
        </p:nvSpPr>
        <p:spPr>
          <a:xfrm rot="16200000">
            <a:off x="1843548" y="4129549"/>
            <a:ext cx="884903" cy="4572000"/>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5" name="4 Medio marco"/>
          <p:cNvSpPr/>
          <p:nvPr/>
        </p:nvSpPr>
        <p:spPr>
          <a:xfrm rot="10800000">
            <a:off x="4572000" y="5973097"/>
            <a:ext cx="4572000" cy="914400"/>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extLst>
      <p:ext uri="{BB962C8B-B14F-4D97-AF65-F5344CB8AC3E}">
        <p14:creationId xmlns:p14="http://schemas.microsoft.com/office/powerpoint/2010/main" val="282985334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lnSpcReduction="10000"/>
          </a:bodyPr>
          <a:lstStyle/>
          <a:p>
            <a:pPr marL="0" indent="0">
              <a:buNone/>
            </a:pPr>
            <a:r>
              <a:rPr lang="es-CO" dirty="0"/>
              <a:t>(</a:t>
            </a:r>
            <a:r>
              <a:rPr lang="es-CO" sz="3600" b="1" dirty="0">
                <a:solidFill>
                  <a:srgbClr val="FF0000"/>
                </a:solidFill>
              </a:rPr>
              <a:t>ii</a:t>
            </a:r>
            <a:r>
              <a:rPr lang="es-CO" dirty="0"/>
              <a:t>) Los Doce no estaban equipados </a:t>
            </a:r>
            <a:r>
              <a:rPr lang="es-CO" dirty="0" smtClean="0"/>
              <a:t>en ese momento para </a:t>
            </a:r>
            <a:r>
              <a:rPr lang="es-CO" dirty="0"/>
              <a:t>predicar a los gentiles. No tenían ni el trasfondo, ni el conocimiento, ni la técnica. </a:t>
            </a:r>
            <a:endParaRPr lang="es-CO" dirty="0" smtClean="0"/>
          </a:p>
          <a:p>
            <a:pPr marL="0" indent="0">
              <a:buNone/>
            </a:pPr>
            <a:r>
              <a:rPr lang="es-CO" dirty="0" smtClean="0"/>
              <a:t>Antes </a:t>
            </a:r>
            <a:r>
              <a:rPr lang="es-CO" dirty="0"/>
              <a:t>que el Evangelio pudiera ser presentado eficazmente a los gentiles tenía que surgir un hombre con la vida y la educación de Pablo. </a:t>
            </a:r>
            <a:endParaRPr lang="es-CO" dirty="0" smtClean="0"/>
          </a:p>
          <a:p>
            <a:pPr marL="0" indent="0">
              <a:buNone/>
            </a:pPr>
            <a:r>
              <a:rPr lang="es-CO" dirty="0" smtClean="0"/>
              <a:t>Un </a:t>
            </a:r>
            <a:r>
              <a:rPr lang="es-CO" dirty="0"/>
              <a:t>mensaje tiene pocas posibilidades de éxito si el mensajero está insuficientemente preparado para transmitirlo. Si un predicador o maestro es sabio, se dará cuenta de sus limitaciones y verá claramente lo que puede y lo que no puede hacer.</a:t>
            </a:r>
          </a:p>
        </p:txBody>
      </p:sp>
      <p:sp>
        <p:nvSpPr>
          <p:cNvPr id="2" name="1 Medio marco"/>
          <p:cNvSpPr/>
          <p:nvPr/>
        </p:nvSpPr>
        <p:spPr>
          <a:xfrm rot="16200000">
            <a:off x="1906419" y="4048401"/>
            <a:ext cx="914401" cy="4704797"/>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4" name="3 Medio marco"/>
          <p:cNvSpPr/>
          <p:nvPr/>
        </p:nvSpPr>
        <p:spPr>
          <a:xfrm rot="10800000">
            <a:off x="4716018" y="5943601"/>
            <a:ext cx="4430652" cy="914399"/>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extLst>
      <p:ext uri="{BB962C8B-B14F-4D97-AF65-F5344CB8AC3E}">
        <p14:creationId xmlns:p14="http://schemas.microsoft.com/office/powerpoint/2010/main" val="328002674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88640"/>
            <a:ext cx="9144000" cy="6408712"/>
          </a:xfrm>
        </p:spPr>
        <p:txBody>
          <a:bodyPr>
            <a:normAutofit fontScale="92500" lnSpcReduction="20000"/>
          </a:bodyPr>
          <a:lstStyle/>
          <a:p>
            <a:pPr marL="0" indent="0" algn="ctr">
              <a:buNone/>
            </a:pPr>
            <a:r>
              <a:rPr lang="es-CO" dirty="0"/>
              <a:t>(</a:t>
            </a:r>
            <a:r>
              <a:rPr lang="es-CO" sz="3800" b="1" dirty="0">
                <a:solidFill>
                  <a:srgbClr val="FF0000"/>
                </a:solidFill>
              </a:rPr>
              <a:t>iii</a:t>
            </a:r>
            <a:r>
              <a:rPr lang="es-CO" dirty="0"/>
              <a:t>) Pero la </a:t>
            </a:r>
            <a:r>
              <a:rPr lang="es-CO" dirty="0" smtClean="0"/>
              <a:t>razón principal para </a:t>
            </a:r>
            <a:r>
              <a:rPr lang="es-CO" dirty="0"/>
              <a:t>esta orden es sencillamente la siguiente</a:t>
            </a:r>
            <a:r>
              <a:rPr lang="es-CO" dirty="0" smtClean="0"/>
              <a:t>: </a:t>
            </a:r>
            <a:r>
              <a:rPr lang="es-CO" dirty="0" smtClean="0">
                <a:solidFill>
                  <a:srgbClr val="FF0000"/>
                </a:solidFill>
              </a:rPr>
              <a:t>Daniel 9:24,27</a:t>
            </a:r>
            <a:r>
              <a:rPr lang="es-CO" dirty="0" smtClean="0"/>
              <a:t>. </a:t>
            </a:r>
            <a:r>
              <a:rPr lang="es-CO" b="1" dirty="0" smtClean="0">
                <a:latin typeface="Agency FB" pitchFamily="34" charset="0"/>
              </a:rPr>
              <a:t>Setenta </a:t>
            </a:r>
            <a:r>
              <a:rPr lang="es-CO" b="1" dirty="0">
                <a:latin typeface="Agency FB" pitchFamily="34" charset="0"/>
              </a:rPr>
              <a:t>semanas están determinadas sobre tu </a:t>
            </a:r>
            <a:r>
              <a:rPr lang="es-CO" b="1" dirty="0" smtClean="0">
                <a:latin typeface="Agency FB" pitchFamily="34" charset="0"/>
              </a:rPr>
              <a:t>pueblo ….</a:t>
            </a:r>
            <a:r>
              <a:rPr lang="es-CO" b="1" dirty="0" smtClean="0"/>
              <a:t> y </a:t>
            </a:r>
            <a:r>
              <a:rPr lang="es-CO" b="1" dirty="0">
                <a:latin typeface="Agency FB" pitchFamily="34" charset="0"/>
              </a:rPr>
              <a:t>ungir al Santo de los santos</a:t>
            </a:r>
            <a:r>
              <a:rPr lang="es-CO" dirty="0"/>
              <a:t>. 27 </a:t>
            </a:r>
            <a:r>
              <a:rPr lang="es-CO" b="1" dirty="0">
                <a:latin typeface="Agency FB" pitchFamily="34" charset="0"/>
              </a:rPr>
              <a:t>Y por otra semana confirmará el pacto con muchos; a la mitad de la semana hará cesar el sacrificio y la ofrenda</a:t>
            </a:r>
            <a:r>
              <a:rPr lang="es-CO" dirty="0" smtClean="0">
                <a:latin typeface="Agency FB" pitchFamily="34" charset="0"/>
              </a:rPr>
              <a:t>.</a:t>
            </a:r>
          </a:p>
          <a:p>
            <a:pPr marL="0" indent="0" algn="ctr">
              <a:buNone/>
            </a:pPr>
            <a:r>
              <a:rPr lang="es-CO" dirty="0" smtClean="0"/>
              <a:t>El mismo Señor que ahora los enviaba a predicar, es el mismo que había determinado «</a:t>
            </a:r>
            <a:r>
              <a:rPr lang="es-CO" dirty="0" smtClean="0">
                <a:latin typeface="Agency FB" pitchFamily="34" charset="0"/>
              </a:rPr>
              <a:t>setenta semanas</a:t>
            </a:r>
            <a:r>
              <a:rPr lang="es-CO" dirty="0" smtClean="0"/>
              <a:t>» o (490 años) de gracía para su pueblo Israel, y la «</a:t>
            </a:r>
            <a:r>
              <a:rPr lang="es-CO" b="1" dirty="0" smtClean="0">
                <a:latin typeface="Agency FB" pitchFamily="34" charset="0"/>
              </a:rPr>
              <a:t>última semana</a:t>
            </a:r>
            <a:r>
              <a:rPr lang="es-CO" dirty="0" smtClean="0"/>
              <a:t>» de las setenta (o sea, 7 años) comenzó con su bautismo, la «</a:t>
            </a:r>
            <a:r>
              <a:rPr lang="es-CO" b="1" dirty="0" smtClean="0">
                <a:latin typeface="Agency FB" pitchFamily="34" charset="0"/>
              </a:rPr>
              <a:t>mitad de la semana</a:t>
            </a:r>
            <a:r>
              <a:rPr lang="es-CO" dirty="0" smtClean="0"/>
              <a:t>» (3 años y medio)marcaría su sacrificio en la cruz, y todavía restarían para su pueblo la otra «</a:t>
            </a:r>
            <a:r>
              <a:rPr lang="es-CO" b="1" dirty="0" smtClean="0">
                <a:latin typeface="Agency FB" pitchFamily="34" charset="0"/>
              </a:rPr>
              <a:t>mitad de la semana</a:t>
            </a:r>
            <a:r>
              <a:rPr lang="es-CO" dirty="0" smtClean="0"/>
              <a:t>», «3 años y medio) que se cumplieron con la muerte de Esteban. </a:t>
            </a:r>
            <a:r>
              <a:rPr lang="es-CO" b="1" dirty="0" smtClean="0">
                <a:solidFill>
                  <a:srgbClr val="FF0000"/>
                </a:solidFill>
              </a:rPr>
              <a:t>Hech.8:1,4</a:t>
            </a:r>
            <a:r>
              <a:rPr lang="es-CO" dirty="0"/>
              <a:t> </a:t>
            </a:r>
            <a:r>
              <a:rPr lang="es-CO" dirty="0" smtClean="0"/>
              <a:t>dice: Entonces todos «</a:t>
            </a:r>
            <a:r>
              <a:rPr lang="es-CO" b="1" dirty="0" smtClean="0">
                <a:latin typeface="Agency FB" pitchFamily="34" charset="0"/>
              </a:rPr>
              <a:t>fueron </a:t>
            </a:r>
            <a:r>
              <a:rPr lang="es-CO" b="1" dirty="0">
                <a:latin typeface="Agency FB" pitchFamily="34" charset="0"/>
              </a:rPr>
              <a:t>esparcidos por las tierras de Judea y de </a:t>
            </a:r>
            <a:r>
              <a:rPr lang="es-CO" b="1" u="sng" dirty="0" smtClean="0">
                <a:latin typeface="Agency FB" pitchFamily="34" charset="0"/>
              </a:rPr>
              <a:t>Samaria</a:t>
            </a:r>
            <a:r>
              <a:rPr lang="es-CO" b="1" u="sng" dirty="0">
                <a:latin typeface="Agency FB" pitchFamily="34" charset="0"/>
              </a:rPr>
              <a:t>…</a:t>
            </a:r>
            <a:r>
              <a:rPr lang="es-CO" b="1" dirty="0">
                <a:latin typeface="Agency FB" pitchFamily="34" charset="0"/>
              </a:rPr>
              <a:t>» </a:t>
            </a:r>
            <a:r>
              <a:rPr lang="es-CO" dirty="0" smtClean="0"/>
              <a:t>4 Pero </a:t>
            </a:r>
            <a:r>
              <a:rPr lang="es-CO" dirty="0"/>
              <a:t>los que fueron esparcidos iban por </a:t>
            </a:r>
            <a:r>
              <a:rPr lang="es-CO" dirty="0" smtClean="0"/>
              <a:t>«</a:t>
            </a:r>
            <a:r>
              <a:rPr lang="es-CO" b="1" u="sng" dirty="0" smtClean="0">
                <a:latin typeface="Agency FB" pitchFamily="34" charset="0"/>
              </a:rPr>
              <a:t>todas </a:t>
            </a:r>
            <a:r>
              <a:rPr lang="es-CO" b="1" u="sng" dirty="0">
                <a:latin typeface="Agency FB" pitchFamily="34" charset="0"/>
              </a:rPr>
              <a:t>partes anunciando el </a:t>
            </a:r>
            <a:r>
              <a:rPr lang="es-CO" b="1" u="sng" dirty="0" smtClean="0">
                <a:latin typeface="Agency FB" pitchFamily="34" charset="0"/>
              </a:rPr>
              <a:t>evangelio</a:t>
            </a:r>
            <a:r>
              <a:rPr lang="es-CO" dirty="0" smtClean="0">
                <a:latin typeface="Agency FB" pitchFamily="34" charset="0"/>
              </a:rPr>
              <a:t>».</a:t>
            </a:r>
            <a:r>
              <a:rPr lang="es-CO" dirty="0" smtClean="0"/>
              <a:t>   </a:t>
            </a:r>
            <a:endParaRPr lang="es-CO" dirty="0"/>
          </a:p>
        </p:txBody>
      </p:sp>
      <p:sp>
        <p:nvSpPr>
          <p:cNvPr id="2" name="1 Medio marco"/>
          <p:cNvSpPr/>
          <p:nvPr/>
        </p:nvSpPr>
        <p:spPr>
          <a:xfrm rot="16200000">
            <a:off x="1756792" y="4186808"/>
            <a:ext cx="914400" cy="4427984"/>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4" name="3 Medio marco"/>
          <p:cNvSpPr/>
          <p:nvPr/>
        </p:nvSpPr>
        <p:spPr>
          <a:xfrm rot="10800000">
            <a:off x="4427983" y="5943600"/>
            <a:ext cx="4729967" cy="914400"/>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extLst>
      <p:ext uri="{BB962C8B-B14F-4D97-AF65-F5344CB8AC3E}">
        <p14:creationId xmlns:p14="http://schemas.microsoft.com/office/powerpoint/2010/main" val="260651368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40000"/>
              <a:lumOff val="60000"/>
            </a:schemeClr>
          </a:solidFill>
        </p:spPr>
        <p:txBody>
          <a:bodyPr>
            <a:normAutofit fontScale="90000"/>
          </a:bodyPr>
          <a:lstStyle/>
          <a:p>
            <a:r>
              <a:rPr lang="es-CO" b="1" i="1" dirty="0" smtClean="0">
                <a:latin typeface="Agency FB" pitchFamily="34" charset="0"/>
              </a:rPr>
              <a:t>¿Qué sucedió al comienzo de esta última etapa de los 3 años y medio?</a:t>
            </a:r>
            <a:endParaRPr lang="es-CO" b="1" i="1" dirty="0">
              <a:latin typeface="Agency FB" pitchFamily="34" charset="0"/>
            </a:endParaRPr>
          </a:p>
        </p:txBody>
      </p:sp>
      <p:sp>
        <p:nvSpPr>
          <p:cNvPr id="3" name="2 Marcador de contenido"/>
          <p:cNvSpPr>
            <a:spLocks noGrp="1"/>
          </p:cNvSpPr>
          <p:nvPr>
            <p:ph idx="1"/>
          </p:nvPr>
        </p:nvSpPr>
        <p:spPr>
          <a:xfrm>
            <a:off x="395536" y="2416962"/>
            <a:ext cx="4258816" cy="3744417"/>
          </a:xfrm>
        </p:spPr>
        <p:txBody>
          <a:bodyPr/>
          <a:lstStyle/>
          <a:p>
            <a:pPr marL="0" indent="0" algn="ctr">
              <a:buNone/>
            </a:pPr>
            <a:r>
              <a:rPr lang="es-CO" dirty="0" smtClean="0"/>
              <a:t>Para que los discípulos pudieran tener éxito en su trabajo misionero fueron investidos de poder a través del Espíritu Santo </a:t>
            </a:r>
            <a:r>
              <a:rPr lang="es-CO" dirty="0" smtClean="0">
                <a:solidFill>
                  <a:srgbClr val="FF0000"/>
                </a:solidFill>
              </a:rPr>
              <a:t>(Hechos 2:1-3).</a:t>
            </a:r>
            <a:endParaRPr lang="es-CO"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2420888"/>
            <a:ext cx="3888432" cy="26921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004048" y="5229200"/>
            <a:ext cx="4139952" cy="1200329"/>
          </a:xfrm>
          <a:prstGeom prst="rect">
            <a:avLst/>
          </a:prstGeom>
        </p:spPr>
        <p:txBody>
          <a:bodyPr wrap="square">
            <a:spAutoFit/>
          </a:bodyPr>
          <a:lstStyle/>
          <a:p>
            <a:pPr algn="ctr"/>
            <a:r>
              <a:rPr lang="es-CO" dirty="0"/>
              <a:t>El poder otorgado fue tan efectivo que aunque eran «iletrados» tenían fluidez de expresión </a:t>
            </a:r>
            <a:r>
              <a:rPr lang="es-CO" dirty="0">
                <a:solidFill>
                  <a:srgbClr val="FF0000"/>
                </a:solidFill>
              </a:rPr>
              <a:t>(Hech.4:13). </a:t>
            </a:r>
            <a:r>
              <a:rPr lang="es-CO" dirty="0"/>
              <a:t>Y valor para predicar </a:t>
            </a:r>
            <a:r>
              <a:rPr lang="es-CO" dirty="0">
                <a:solidFill>
                  <a:srgbClr val="FF0000"/>
                </a:solidFill>
              </a:rPr>
              <a:t>(Hech.5:29-31).</a:t>
            </a:r>
          </a:p>
        </p:txBody>
      </p:sp>
      <p:sp>
        <p:nvSpPr>
          <p:cNvPr id="5" name="4 Medio marco"/>
          <p:cNvSpPr/>
          <p:nvPr/>
        </p:nvSpPr>
        <p:spPr>
          <a:xfrm rot="16200000">
            <a:off x="1843167" y="4129163"/>
            <a:ext cx="885668" cy="4572002"/>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6" name="5 Medio marco"/>
          <p:cNvSpPr/>
          <p:nvPr/>
        </p:nvSpPr>
        <p:spPr>
          <a:xfrm rot="5400000" flipH="1">
            <a:off x="6426387" y="4117943"/>
            <a:ext cx="885671" cy="4594442"/>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extLst>
      <p:ext uri="{BB962C8B-B14F-4D97-AF65-F5344CB8AC3E}">
        <p14:creationId xmlns:p14="http://schemas.microsoft.com/office/powerpoint/2010/main" val="3970437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wheel(1)">
                                      <p:cBhvr>
                                        <p:cTn id="10" dur="2000"/>
                                        <p:tgtEl>
                                          <p:spTgt spid="1026"/>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heel(1)">
                                      <p:cBhvr>
                                        <p:cTn id="16" dur="2000"/>
                                        <p:tgtEl>
                                          <p:spTgt spid="5"/>
                                        </p:tgtEl>
                                      </p:cBhvr>
                                    </p:animEffect>
                                  </p:childTnLst>
                                </p:cTn>
                              </p:par>
                              <p:par>
                                <p:cTn id="17" presetID="21" presetClass="entr" presetSubtype="1"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1)">
                                      <p:cBhvr>
                                        <p:cTn id="1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p:spPr>
        <p:txBody>
          <a:bodyPr>
            <a:noAutofit/>
          </a:bodyPr>
          <a:lstStyle/>
          <a:p>
            <a:r>
              <a:rPr lang="es-CO" sz="3200" b="1" dirty="0" smtClean="0">
                <a:latin typeface="Agency FB" pitchFamily="34" charset="0"/>
              </a:rPr>
              <a:t>LAS PALABRAS Y LAS OBRAS QUE DEBÍAN REALIZAR </a:t>
            </a:r>
            <a:br>
              <a:rPr lang="es-CO" sz="3200" b="1" dirty="0" smtClean="0">
                <a:latin typeface="Agency FB" pitchFamily="34" charset="0"/>
              </a:rPr>
            </a:br>
            <a:r>
              <a:rPr lang="es-CO" sz="3200" b="1" dirty="0" smtClean="0">
                <a:latin typeface="Agency FB" pitchFamily="34" charset="0"/>
              </a:rPr>
              <a:t>LOS MENSAJEROS DEL REY</a:t>
            </a:r>
            <a:endParaRPr lang="es-CO" sz="3200" b="1" dirty="0">
              <a:latin typeface="Agency FB" pitchFamily="34" charset="0"/>
            </a:endParaRPr>
          </a:p>
        </p:txBody>
      </p:sp>
      <p:sp>
        <p:nvSpPr>
          <p:cNvPr id="3" name="2 Marcador de contenido"/>
          <p:cNvSpPr>
            <a:spLocks noGrp="1"/>
          </p:cNvSpPr>
          <p:nvPr>
            <p:ph idx="1"/>
          </p:nvPr>
        </p:nvSpPr>
        <p:spPr>
          <a:xfrm>
            <a:off x="428179" y="1628800"/>
            <a:ext cx="8229600" cy="4633664"/>
          </a:xfrm>
        </p:spPr>
        <p:txBody>
          <a:bodyPr>
            <a:noAutofit/>
          </a:bodyPr>
          <a:lstStyle/>
          <a:p>
            <a:pPr marL="0" indent="0" algn="ctr">
              <a:buNone/>
            </a:pPr>
            <a:r>
              <a:rPr lang="es-CO" sz="2800" dirty="0" smtClean="0"/>
              <a:t>Había </a:t>
            </a:r>
            <a:r>
              <a:rPr lang="es-CO" sz="2800" dirty="0"/>
              <a:t>palabras y obras que los mensajeros del Rey tenían que decir y hacer.</a:t>
            </a:r>
          </a:p>
          <a:p>
            <a:pPr marL="0" indent="0">
              <a:buNone/>
            </a:pPr>
            <a:r>
              <a:rPr lang="es-CO" sz="2800" dirty="0" smtClean="0"/>
              <a:t>(</a:t>
            </a:r>
            <a:r>
              <a:rPr lang="es-CO" b="1" dirty="0" smtClean="0">
                <a:solidFill>
                  <a:srgbClr val="FF0000"/>
                </a:solidFill>
              </a:rPr>
              <a:t>1</a:t>
            </a:r>
            <a:r>
              <a:rPr lang="es-CO" sz="2800" dirty="0" smtClean="0"/>
              <a:t>). Tenían </a:t>
            </a:r>
            <a:r>
              <a:rPr lang="es-CO" sz="2800" dirty="0"/>
              <a:t>que anunciar la inminente llegada del </a:t>
            </a:r>
            <a:r>
              <a:rPr lang="es-CO" sz="2800" dirty="0" smtClean="0"/>
              <a:t>Reino.</a:t>
            </a:r>
          </a:p>
          <a:p>
            <a:pPr marL="0" indent="0" algn="ctr">
              <a:buNone/>
            </a:pPr>
            <a:r>
              <a:rPr lang="es-CO" sz="2800" dirty="0" smtClean="0"/>
              <a:t>Si leemos </a:t>
            </a:r>
            <a:r>
              <a:rPr lang="es-CO" sz="2800" dirty="0" smtClean="0">
                <a:solidFill>
                  <a:srgbClr val="FF0000"/>
                </a:solidFill>
              </a:rPr>
              <a:t>(Mat 6:10) </a:t>
            </a:r>
            <a:r>
              <a:rPr lang="es-CO" sz="2800" dirty="0" smtClean="0"/>
              <a:t>que dice:  «</a:t>
            </a:r>
            <a:r>
              <a:rPr lang="es-CO" sz="2800" b="1" dirty="0" smtClean="0">
                <a:latin typeface="Agency FB" pitchFamily="34" charset="0"/>
              </a:rPr>
              <a:t>Venga </a:t>
            </a:r>
            <a:r>
              <a:rPr lang="es-CO" sz="2800" b="1" dirty="0">
                <a:latin typeface="Agency FB" pitchFamily="34" charset="0"/>
              </a:rPr>
              <a:t>tu reino. Hágase tu voluntad, como en el cielo, así también en la </a:t>
            </a:r>
            <a:r>
              <a:rPr lang="es-CO" sz="2800" b="1" dirty="0" smtClean="0">
                <a:latin typeface="Agency FB" pitchFamily="34" charset="0"/>
              </a:rPr>
              <a:t>tierra». </a:t>
            </a:r>
            <a:r>
              <a:rPr lang="es-CO" sz="2800" dirty="0"/>
              <a:t>E</a:t>
            </a:r>
            <a:r>
              <a:rPr lang="es-CO" sz="2800" dirty="0" smtClean="0"/>
              <a:t>l </a:t>
            </a:r>
            <a:r>
              <a:rPr lang="es-CO" sz="2800" dirty="0"/>
              <a:t>Reino de Dios es una sociedad en </a:t>
            </a:r>
            <a:r>
              <a:rPr lang="es-CO" sz="2800" dirty="0" smtClean="0"/>
              <a:t>la </a:t>
            </a:r>
            <a:r>
              <a:rPr lang="es-CO" sz="2800" dirty="0"/>
              <a:t>t</a:t>
            </a:r>
            <a:r>
              <a:rPr lang="es-CO" sz="2800" dirty="0" smtClean="0"/>
              <a:t>ierra </a:t>
            </a:r>
            <a:r>
              <a:rPr lang="es-CO" sz="2800" dirty="0"/>
              <a:t>en la que la voluntad de Dios se cumple tan perfectamente como en el Cielo. </a:t>
            </a:r>
            <a:r>
              <a:rPr lang="es-CO" sz="2800" b="1" dirty="0">
                <a:solidFill>
                  <a:srgbClr val="C00000"/>
                </a:solidFill>
              </a:rPr>
              <a:t>De todas las personas que han vivido en el mundo, Jesús era, y es, la única Persona que siempre hizo perfectamente, y obedeció, y cumplió, la voluntad de Dios. </a:t>
            </a:r>
          </a:p>
        </p:txBody>
      </p:sp>
      <p:sp>
        <p:nvSpPr>
          <p:cNvPr id="4" name="3 Medio marco"/>
          <p:cNvSpPr/>
          <p:nvPr/>
        </p:nvSpPr>
        <p:spPr>
          <a:xfrm rot="16200000">
            <a:off x="1794570" y="4152578"/>
            <a:ext cx="910852" cy="4499992"/>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6" name="5 Medio marco"/>
          <p:cNvSpPr/>
          <p:nvPr/>
        </p:nvSpPr>
        <p:spPr>
          <a:xfrm rot="10800000">
            <a:off x="4499992" y="5943599"/>
            <a:ext cx="4662304" cy="914401"/>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extLst>
      <p:ext uri="{BB962C8B-B14F-4D97-AF65-F5344CB8AC3E}">
        <p14:creationId xmlns:p14="http://schemas.microsoft.com/office/powerpoint/2010/main" val="373267274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
                                          </p:val>
                                        </p:tav>
                                        <p:tav tm="100000">
                                          <p:val>
                                            <p:strVal val="#ppt_x"/>
                                          </p:val>
                                        </p:tav>
                                      </p:tavLst>
                                    </p:anim>
                                    <p:anim calcmode="lin" valueType="num">
                                      <p:cBhvr>
                                        <p:cTn id="28" dur="1000" fill="hold"/>
                                        <p:tgtEl>
                                          <p:spTgt spid="4"/>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7"/>
            <a:ext cx="4834880" cy="3240360"/>
          </a:xfrm>
        </p:spPr>
        <p:txBody>
          <a:bodyPr>
            <a:normAutofit/>
          </a:bodyPr>
          <a:lstStyle/>
          <a:p>
            <a:pPr marL="0" indent="0" algn="ctr">
              <a:buNone/>
            </a:pPr>
            <a:r>
              <a:rPr lang="es-CO" dirty="0"/>
              <a:t>Por tanto, en El había venido el Reino. Es como si los mensajeros del Rey hubieran de decir: «¡Fijaos! Habéis soñado con el Reino, y habéis anhelado el Reino. </a:t>
            </a:r>
          </a:p>
        </p:txBody>
      </p:sp>
      <p:sp>
        <p:nvSpPr>
          <p:cNvPr id="4" name="3 Rectángulo"/>
          <p:cNvSpPr/>
          <p:nvPr/>
        </p:nvSpPr>
        <p:spPr>
          <a:xfrm>
            <a:off x="899592" y="4149080"/>
            <a:ext cx="7200800" cy="2062103"/>
          </a:xfrm>
          <a:prstGeom prst="rect">
            <a:avLst/>
          </a:prstGeom>
        </p:spPr>
        <p:txBody>
          <a:bodyPr wrap="square">
            <a:spAutoFit/>
          </a:bodyPr>
          <a:lstStyle/>
          <a:p>
            <a:pPr algn="ctr"/>
            <a:r>
              <a:rPr lang="es-CO" sz="3200" b="1" dirty="0">
                <a:solidFill>
                  <a:srgbClr val="C00000"/>
                </a:solidFill>
              </a:rPr>
              <a:t>Aquí está el Reino, en la vida de Jesús. Miradle a Él, y ved lo que quiere decir estar en el Reino." En Jesús, el Reino de Dios había venido a la humanidad.</a:t>
            </a:r>
          </a:p>
        </p:txBody>
      </p:sp>
      <p:sp>
        <p:nvSpPr>
          <p:cNvPr id="5" name="4 Medio marco"/>
          <p:cNvSpPr/>
          <p:nvPr/>
        </p:nvSpPr>
        <p:spPr>
          <a:xfrm rot="16200000">
            <a:off x="1809956" y="4167964"/>
            <a:ext cx="880080" cy="4499992"/>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6" name="5 Medio marco"/>
          <p:cNvSpPr/>
          <p:nvPr/>
        </p:nvSpPr>
        <p:spPr>
          <a:xfrm rot="10800000">
            <a:off x="4499992" y="5977920"/>
            <a:ext cx="4644008" cy="880080"/>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404664"/>
            <a:ext cx="3528392"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08498497"/>
      </p:ext>
    </p:extLst>
  </p:cSld>
  <p:clrMapOvr>
    <a:masterClrMapping/>
  </p:clrMapOvr>
  <p:transition spd="slow">
    <p:wip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p:spPr>
        <p:txBody>
          <a:bodyPr>
            <a:normAutofit fontScale="92500"/>
          </a:bodyPr>
          <a:lstStyle/>
          <a:p>
            <a:pPr marL="0" indent="0">
              <a:buNone/>
            </a:pPr>
            <a:r>
              <a:rPr lang="es-CO" dirty="0"/>
              <a:t>(</a:t>
            </a:r>
            <a:r>
              <a:rPr lang="es-CO" sz="3900" b="1" dirty="0">
                <a:solidFill>
                  <a:srgbClr val="FF0000"/>
                </a:solidFill>
              </a:rPr>
              <a:t>ii</a:t>
            </a:r>
            <a:r>
              <a:rPr lang="es-CO" dirty="0"/>
              <a:t>) </a:t>
            </a:r>
            <a:r>
              <a:rPr lang="es-CO" dirty="0" smtClean="0"/>
              <a:t>Pero, la </a:t>
            </a:r>
            <a:r>
              <a:rPr lang="es-CO" dirty="0"/>
              <a:t>tarea de los Doce no se limitaba a decir palabras: también implicaba realizar obras. </a:t>
            </a:r>
            <a:endParaRPr lang="es-CO" dirty="0" smtClean="0"/>
          </a:p>
          <a:p>
            <a:pPr marL="0" indent="0">
              <a:buNone/>
            </a:pPr>
            <a:r>
              <a:rPr lang="es-CO" dirty="0" smtClean="0"/>
              <a:t>Tenían </a:t>
            </a:r>
            <a:r>
              <a:rPr lang="es-CO" dirty="0"/>
              <a:t>que sanar a los enfermos, resucitar a los muertos, limpiar a los leprosos y expulsar a los demonios. </a:t>
            </a:r>
            <a:endParaRPr lang="es-CO" dirty="0" smtClean="0"/>
          </a:p>
          <a:p>
            <a:pPr marL="0" indent="0">
              <a:buNone/>
            </a:pPr>
            <a:r>
              <a:rPr lang="es-CO" dirty="0" smtClean="0"/>
              <a:t>Todas </a:t>
            </a:r>
            <a:r>
              <a:rPr lang="es-CO" dirty="0"/>
              <a:t>estas instrucciones hay que tomarlas en un </a:t>
            </a:r>
            <a:r>
              <a:rPr lang="es-CO" b="1" u="sng" dirty="0"/>
              <a:t>doble sentido</a:t>
            </a:r>
            <a:r>
              <a:rPr lang="es-CO" dirty="0"/>
              <a:t>. Hay que tomarlas </a:t>
            </a:r>
            <a:r>
              <a:rPr lang="es-CO" b="1" dirty="0"/>
              <a:t>físicamente</a:t>
            </a:r>
            <a:r>
              <a:rPr lang="es-CO" dirty="0"/>
              <a:t>, porque Jesucristo vino a traer salud y sanidad a los cuerpos de las personas; pero hay que tomarlas también </a:t>
            </a:r>
            <a:r>
              <a:rPr lang="es-CO" b="1" dirty="0"/>
              <a:t>espiritualmente</a:t>
            </a:r>
            <a:r>
              <a:rPr lang="es-CO" dirty="0"/>
              <a:t>: describen el cambio que obra Jesucristo en las almas de las personas.</a:t>
            </a:r>
          </a:p>
          <a:p>
            <a:endParaRPr lang="es-CO" dirty="0"/>
          </a:p>
        </p:txBody>
      </p:sp>
      <p:sp>
        <p:nvSpPr>
          <p:cNvPr id="2" name="1 Medio marco"/>
          <p:cNvSpPr/>
          <p:nvPr/>
        </p:nvSpPr>
        <p:spPr>
          <a:xfrm rot="16200000">
            <a:off x="1922901" y="3992877"/>
            <a:ext cx="914400" cy="4815846"/>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4" name="3 Medio marco"/>
          <p:cNvSpPr/>
          <p:nvPr/>
        </p:nvSpPr>
        <p:spPr>
          <a:xfrm rot="10800000">
            <a:off x="4788024" y="5943600"/>
            <a:ext cx="4370784" cy="914400"/>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extLst>
      <p:ext uri="{BB962C8B-B14F-4D97-AF65-F5344CB8AC3E}">
        <p14:creationId xmlns:p14="http://schemas.microsoft.com/office/powerpoint/2010/main" val="379825689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474840" cy="4104457"/>
          </a:xfrm>
        </p:spPr>
        <p:txBody>
          <a:bodyPr>
            <a:normAutofit fontScale="92500" lnSpcReduction="10000"/>
          </a:bodyPr>
          <a:lstStyle/>
          <a:p>
            <a:pPr marL="0" indent="0" algn="ctr">
              <a:buNone/>
            </a:pPr>
            <a:r>
              <a:rPr lang="es-CO" dirty="0"/>
              <a:t>(</a:t>
            </a:r>
            <a:r>
              <a:rPr lang="es-CO" sz="3900" b="1" dirty="0">
                <a:solidFill>
                  <a:srgbClr val="FF0000"/>
                </a:solidFill>
              </a:rPr>
              <a:t>a</a:t>
            </a:r>
            <a:r>
              <a:rPr lang="es-CO" dirty="0"/>
              <a:t>) Habían de sanar a los enfermos. </a:t>
            </a:r>
            <a:r>
              <a:rPr lang="es-CO" dirty="0" smtClean="0"/>
              <a:t>Cuando </a:t>
            </a:r>
            <a:r>
              <a:rPr lang="es-CO" dirty="0"/>
              <a:t>Cristo </a:t>
            </a:r>
            <a:r>
              <a:rPr lang="es-CO" dirty="0" smtClean="0"/>
              <a:t>viene </a:t>
            </a:r>
            <a:r>
              <a:rPr lang="es-CO" dirty="0"/>
              <a:t>a una persona, fortalece la voluntad débil, fortifica la débil resistencia, infunde fuerza al débil brazo para la lucha, reafirma la débil resolución. </a:t>
            </a:r>
          </a:p>
        </p:txBody>
      </p:sp>
      <p:sp>
        <p:nvSpPr>
          <p:cNvPr id="4" name="3 Rectángulo"/>
          <p:cNvSpPr/>
          <p:nvPr/>
        </p:nvSpPr>
        <p:spPr>
          <a:xfrm>
            <a:off x="1331640" y="4797865"/>
            <a:ext cx="6552728" cy="1200329"/>
          </a:xfrm>
          <a:prstGeom prst="rect">
            <a:avLst/>
          </a:prstGeom>
          <a:solidFill>
            <a:schemeClr val="bg2">
              <a:lumMod val="75000"/>
            </a:schemeClr>
          </a:solidFill>
        </p:spPr>
        <p:txBody>
          <a:bodyPr wrap="square">
            <a:spAutoFit/>
          </a:bodyPr>
          <a:lstStyle/>
          <a:p>
            <a:pPr algn="ctr"/>
            <a:r>
              <a:rPr lang="es-CO" sz="3600" b="1" dirty="0">
                <a:solidFill>
                  <a:srgbClr val="C00000"/>
                </a:solidFill>
              </a:rPr>
              <a:t>Jesucristo llena nuestra debilidad humana con Su poder divino.</a:t>
            </a:r>
          </a:p>
        </p:txBody>
      </p:sp>
      <p:sp>
        <p:nvSpPr>
          <p:cNvPr id="2" name="1 Medio marco"/>
          <p:cNvSpPr/>
          <p:nvPr/>
        </p:nvSpPr>
        <p:spPr>
          <a:xfrm rot="16200000">
            <a:off x="1846802" y="4096798"/>
            <a:ext cx="914400" cy="4608004"/>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5" name="4 Medio marco"/>
          <p:cNvSpPr/>
          <p:nvPr/>
        </p:nvSpPr>
        <p:spPr>
          <a:xfrm rot="10800000">
            <a:off x="4608003" y="5924983"/>
            <a:ext cx="4564695" cy="933017"/>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476672"/>
            <a:ext cx="3744415"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238532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338936" cy="4032448"/>
          </a:xfrm>
        </p:spPr>
        <p:txBody>
          <a:bodyPr>
            <a:normAutofit fontScale="85000" lnSpcReduction="10000"/>
          </a:bodyPr>
          <a:lstStyle/>
          <a:p>
            <a:pPr marL="0" indent="0">
              <a:buNone/>
            </a:pPr>
            <a:r>
              <a:rPr lang="es-CO" dirty="0"/>
              <a:t>(</a:t>
            </a:r>
            <a:r>
              <a:rPr lang="es-CO" sz="3300" b="1" dirty="0">
                <a:solidFill>
                  <a:srgbClr val="FF0000"/>
                </a:solidFill>
              </a:rPr>
              <a:t>b</a:t>
            </a:r>
            <a:r>
              <a:rPr lang="es-CO" dirty="0"/>
              <a:t>) Habían de resucitar a los muertos. Una persona puede estar muerta en el pecado. Puede tener quebrantada la voluntad para resistir; puede tener oscurecida la visión para el bien hasta haberla perdido del todo; puede estar desesperada e irremisiblemente en las garras del pecado, ciego para la bondad y sordo para Dios. </a:t>
            </a:r>
            <a:endParaRPr lang="es-CO" dirty="0" smtClean="0"/>
          </a:p>
        </p:txBody>
      </p:sp>
      <p:sp>
        <p:nvSpPr>
          <p:cNvPr id="4" name="3 Rectángulo"/>
          <p:cNvSpPr/>
          <p:nvPr/>
        </p:nvSpPr>
        <p:spPr>
          <a:xfrm>
            <a:off x="333950" y="4421095"/>
            <a:ext cx="8486521" cy="2062103"/>
          </a:xfrm>
          <a:prstGeom prst="rect">
            <a:avLst/>
          </a:prstGeom>
          <a:solidFill>
            <a:schemeClr val="bg2">
              <a:lumMod val="90000"/>
            </a:schemeClr>
          </a:solidFill>
        </p:spPr>
        <p:txBody>
          <a:bodyPr wrap="square">
            <a:spAutoFit/>
          </a:bodyPr>
          <a:lstStyle/>
          <a:p>
            <a:pPr algn="ctr"/>
            <a:r>
              <a:rPr lang="es-CO" sz="3200" b="1" dirty="0">
                <a:solidFill>
                  <a:srgbClr val="C00000"/>
                </a:solidFill>
              </a:rPr>
              <a:t>Cuando Jesucristo viene a la vida de una persona, la resucita para la bondad, revitalizando la bondad en nuestro interior que había matado el pecado.</a:t>
            </a:r>
          </a:p>
        </p:txBody>
      </p:sp>
      <p:sp>
        <p:nvSpPr>
          <p:cNvPr id="2" name="1 Medio marco"/>
          <p:cNvSpPr/>
          <p:nvPr/>
        </p:nvSpPr>
        <p:spPr>
          <a:xfrm rot="16200000">
            <a:off x="1737080" y="4239105"/>
            <a:ext cx="881815" cy="4355976"/>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5" name="4 Medio marco"/>
          <p:cNvSpPr/>
          <p:nvPr/>
        </p:nvSpPr>
        <p:spPr>
          <a:xfrm rot="10800000">
            <a:off x="4510415" y="5943600"/>
            <a:ext cx="4647536" cy="914400"/>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404664"/>
            <a:ext cx="3240360"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2481778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04665"/>
            <a:ext cx="5184576" cy="3384376"/>
          </a:xfrm>
        </p:spPr>
        <p:txBody>
          <a:bodyPr>
            <a:normAutofit fontScale="92500" lnSpcReduction="20000"/>
          </a:bodyPr>
          <a:lstStyle/>
          <a:p>
            <a:pPr marL="0" indent="0">
              <a:buNone/>
            </a:pPr>
            <a:r>
              <a:rPr lang="es-CO" dirty="0" smtClean="0"/>
              <a:t>(</a:t>
            </a:r>
            <a:r>
              <a:rPr lang="es-CO" sz="4000" b="1" dirty="0">
                <a:solidFill>
                  <a:srgbClr val="FF0000"/>
                </a:solidFill>
              </a:rPr>
              <a:t>c</a:t>
            </a:r>
            <a:r>
              <a:rPr lang="es-CO" dirty="0"/>
              <a:t>) Habían de limpiar a los leprosos. Como ya hemos visto, a los leprosos se los consideraba ritualmente impuros. Levítico dice: " </a:t>
            </a:r>
            <a:r>
              <a:rPr lang="es-CO" dirty="0">
                <a:latin typeface="Agency FB" pitchFamily="34" charset="0"/>
              </a:rPr>
              <a:t>Todo el tiempo que tenga las llagas será impuro. Estará impuro y habitará solo; fuera del campamento vivirá</a:t>
            </a:r>
            <a:r>
              <a:rPr lang="es-CO" dirty="0"/>
              <a:t>» </a:t>
            </a:r>
            <a:r>
              <a:rPr lang="es-CO" dirty="0">
                <a:solidFill>
                  <a:srgbClr val="FF0000"/>
                </a:solidFill>
              </a:rPr>
              <a:t>(Lev </a:t>
            </a:r>
            <a:r>
              <a:rPr lang="es-CO" b="1" dirty="0">
                <a:solidFill>
                  <a:srgbClr val="FF0000"/>
                </a:solidFill>
              </a:rPr>
              <a:t>13:46 </a:t>
            </a:r>
            <a:r>
              <a:rPr lang="es-CO" b="1" dirty="0" smtClean="0">
                <a:solidFill>
                  <a:srgbClr val="FF0000"/>
                </a:solidFill>
              </a:rPr>
              <a:t>).</a:t>
            </a:r>
            <a:endParaRPr lang="es-CO" b="1" dirty="0">
              <a:solidFill>
                <a:srgbClr val="FF0000"/>
              </a:solidFill>
            </a:endParaRPr>
          </a:p>
        </p:txBody>
      </p:sp>
      <p:sp>
        <p:nvSpPr>
          <p:cNvPr id="4" name="3 Rectángulo"/>
          <p:cNvSpPr/>
          <p:nvPr/>
        </p:nvSpPr>
        <p:spPr>
          <a:xfrm>
            <a:off x="611560" y="4293096"/>
            <a:ext cx="7992888" cy="2246769"/>
          </a:xfrm>
          <a:prstGeom prst="rect">
            <a:avLst/>
          </a:prstGeom>
          <a:solidFill>
            <a:schemeClr val="bg2">
              <a:lumMod val="90000"/>
            </a:schemeClr>
          </a:solidFill>
        </p:spPr>
        <p:txBody>
          <a:bodyPr wrap="square">
            <a:spAutoFit/>
          </a:bodyPr>
          <a:lstStyle/>
          <a:p>
            <a:pPr algn="ctr"/>
            <a:r>
              <a:rPr lang="es-CO" sz="2800" dirty="0">
                <a:solidFill>
                  <a:srgbClr val="C00000"/>
                </a:solidFill>
              </a:rPr>
              <a:t>Recuera que la </a:t>
            </a:r>
            <a:r>
              <a:rPr lang="es-CO" sz="2800" dirty="0" smtClean="0">
                <a:solidFill>
                  <a:srgbClr val="C00000"/>
                </a:solidFill>
              </a:rPr>
              <a:t>lepra </a:t>
            </a:r>
            <a:r>
              <a:rPr lang="es-CO" sz="2800" dirty="0">
                <a:solidFill>
                  <a:srgbClr val="C00000"/>
                </a:solidFill>
              </a:rPr>
              <a:t>es un </a:t>
            </a:r>
            <a:r>
              <a:rPr lang="es-CO" sz="2800" dirty="0" smtClean="0">
                <a:solidFill>
                  <a:srgbClr val="C00000"/>
                </a:solidFill>
              </a:rPr>
              <a:t>símbolo </a:t>
            </a:r>
            <a:r>
              <a:rPr lang="es-CO" sz="2800" dirty="0">
                <a:solidFill>
                  <a:srgbClr val="C00000"/>
                </a:solidFill>
              </a:rPr>
              <a:t>de la lepra del pecado. «La obra de Cristo al purificar al leproso de su terrible enfermedad es una ilustración de su obra de limpiar el alma de pecado. El hombre que se presentó a Jesús estaba "lleno de lepra.»</a:t>
            </a:r>
          </a:p>
        </p:txBody>
      </p:sp>
      <p:sp>
        <p:nvSpPr>
          <p:cNvPr id="2" name="1 Medio marco"/>
          <p:cNvSpPr/>
          <p:nvPr/>
        </p:nvSpPr>
        <p:spPr>
          <a:xfrm rot="16200000">
            <a:off x="1905980" y="4047964"/>
            <a:ext cx="914400" cy="4705672"/>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5" name="4 Medio marco"/>
          <p:cNvSpPr/>
          <p:nvPr/>
        </p:nvSpPr>
        <p:spPr>
          <a:xfrm rot="10800000">
            <a:off x="4716016" y="5948423"/>
            <a:ext cx="4412438" cy="914401"/>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260648"/>
            <a:ext cx="3446512" cy="352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8629108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tx2">
              <a:lumMod val="20000"/>
              <a:lumOff val="80000"/>
            </a:schemeClr>
          </a:solidFill>
        </p:spPr>
        <p:txBody>
          <a:bodyPr>
            <a:noAutofit/>
          </a:bodyPr>
          <a:lstStyle/>
          <a:p>
            <a:r>
              <a:rPr lang="es-CO" sz="7200" b="1" i="1" dirty="0" smtClean="0"/>
              <a:t>Conclusión</a:t>
            </a:r>
            <a:endParaRPr lang="es-CO" sz="7200" b="1" i="1" dirty="0"/>
          </a:p>
        </p:txBody>
      </p:sp>
      <p:sp>
        <p:nvSpPr>
          <p:cNvPr id="3" name="2 Marcador de contenido"/>
          <p:cNvSpPr>
            <a:spLocks noGrp="1"/>
          </p:cNvSpPr>
          <p:nvPr>
            <p:ph idx="1"/>
          </p:nvPr>
        </p:nvSpPr>
        <p:spPr>
          <a:xfrm>
            <a:off x="457200" y="1600200"/>
            <a:ext cx="8229600" cy="4925144"/>
          </a:xfrm>
        </p:spPr>
        <p:txBody>
          <a:bodyPr>
            <a:normAutofit fontScale="92500" lnSpcReduction="10000"/>
          </a:bodyPr>
          <a:lstStyle/>
          <a:p>
            <a:pPr marL="0" indent="0" algn="ctr">
              <a:buNone/>
            </a:pPr>
            <a:r>
              <a:rPr lang="es-CO" dirty="0" smtClean="0"/>
              <a:t>El Registro Sagrado nos dice que los apóstoles cumplieron con la misión encomendada por el Señor </a:t>
            </a:r>
            <a:r>
              <a:rPr lang="es-CO" dirty="0" smtClean="0">
                <a:solidFill>
                  <a:srgbClr val="FF0000"/>
                </a:solidFill>
              </a:rPr>
              <a:t>(Mar.6:30), </a:t>
            </a:r>
            <a:r>
              <a:rPr lang="es-CO" dirty="0" smtClean="0"/>
              <a:t>conforme les había ordenado: «</a:t>
            </a:r>
            <a:r>
              <a:rPr lang="es-CO" b="1" u="sng" dirty="0" smtClean="0"/>
              <a:t>Lo </a:t>
            </a:r>
            <a:r>
              <a:rPr lang="es-CO" b="1" u="sng" dirty="0"/>
              <a:t>que han recibido gratis, denlo gratis</a:t>
            </a:r>
            <a:r>
              <a:rPr lang="es-CO" dirty="0" smtClean="0"/>
              <a:t>»</a:t>
            </a:r>
          </a:p>
          <a:p>
            <a:pPr marL="0" indent="0" algn="ctr">
              <a:buNone/>
            </a:pPr>
            <a:endParaRPr lang="es-CO" dirty="0" smtClean="0"/>
          </a:p>
          <a:p>
            <a:pPr marL="0" indent="0" algn="ctr">
              <a:buNone/>
            </a:pPr>
            <a:r>
              <a:rPr lang="es-CO" dirty="0" smtClean="0"/>
              <a:t>Mi oración es que ojala, tu y yo nos involucremos en esta obra maravillosa de compartir el Santo Evangelio. Amen. </a:t>
            </a:r>
          </a:p>
          <a:p>
            <a:pPr marL="0" indent="0" algn="ctr">
              <a:buNone/>
            </a:pPr>
            <a:r>
              <a:rPr lang="es-CO" dirty="0" smtClean="0"/>
              <a:t>No te olvides de compartir este tema. Y que Dios te bendiga, Amen. </a:t>
            </a:r>
            <a:endParaRPr lang="es-CO" dirty="0"/>
          </a:p>
        </p:txBody>
      </p:sp>
      <p:sp>
        <p:nvSpPr>
          <p:cNvPr id="4" name="3 Medio marco"/>
          <p:cNvSpPr/>
          <p:nvPr/>
        </p:nvSpPr>
        <p:spPr>
          <a:xfrm rot="16200000">
            <a:off x="1856094" y="4070086"/>
            <a:ext cx="914400" cy="4661427"/>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5" name="4 Medio marco"/>
          <p:cNvSpPr/>
          <p:nvPr/>
        </p:nvSpPr>
        <p:spPr>
          <a:xfrm rot="10800000">
            <a:off x="4716016" y="5943599"/>
            <a:ext cx="4461885" cy="914401"/>
          </a:xfrm>
          <a:prstGeom prst="halfFrame">
            <a:avLst>
              <a:gd name="adj1" fmla="val 33333"/>
              <a:gd name="adj2" fmla="val 4485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extLst>
      <p:ext uri="{BB962C8B-B14F-4D97-AF65-F5344CB8AC3E}">
        <p14:creationId xmlns:p14="http://schemas.microsoft.com/office/powerpoint/2010/main" val="234229066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729</TotalTime>
  <Words>2070</Words>
  <Application>Microsoft Office PowerPoint</Application>
  <PresentationFormat>Presentación en pantalla (4:3)</PresentationFormat>
  <Paragraphs>60</Paragraphs>
  <Slides>19</Slides>
  <Notes>0</Notes>
  <HiddenSlides>0</HiddenSlides>
  <MMClips>0</MMClips>
  <ScaleCrop>false</ScaleCrop>
  <HeadingPairs>
    <vt:vector size="4" baseType="variant">
      <vt:variant>
        <vt:lpstr>Tema</vt:lpstr>
      </vt:variant>
      <vt:variant>
        <vt:i4>1</vt:i4>
      </vt:variant>
      <vt:variant>
        <vt:lpstr>Títulos de diapositiva</vt:lpstr>
      </vt:variant>
      <vt:variant>
        <vt:i4>19</vt:i4>
      </vt:variant>
    </vt:vector>
  </HeadingPairs>
  <TitlesOfParts>
    <vt:vector size="20" baseType="lpstr">
      <vt:lpstr>Tema de Office</vt:lpstr>
      <vt:lpstr>Presentación de PowerPoint</vt:lpstr>
      <vt:lpstr>Presentación de PowerPoint</vt:lpstr>
      <vt:lpstr>«Lo que han recibido gratis, denlo gratis»</vt:lpstr>
      <vt:lpstr>Presentación de PowerPoint</vt:lpstr>
      <vt:lpstr>Presentación de PowerPoint</vt:lpstr>
      <vt:lpstr>Presentación de PowerPoint</vt:lpstr>
      <vt:lpstr>Presentación de PowerPoint</vt:lpstr>
      <vt:lpstr>Presentación de PowerPoint</vt:lpstr>
      <vt:lpstr> ¿Cuál es entonces la explicación? </vt:lpstr>
      <vt:lpstr>Presentación de PowerPoint</vt:lpstr>
      <vt:lpstr>Presentación de PowerPoint</vt:lpstr>
      <vt:lpstr>¿Qué sucedió al comienzo de esta última etapa de los 3 años y medio?</vt:lpstr>
      <vt:lpstr>LAS PALABRAS Y LAS OBRAS QUE DEBÍAN REALIZAR  LOS MENSAJEROS DEL REY</vt:lpstr>
      <vt:lpstr>Presentación de PowerPoint</vt:lpstr>
      <vt:lpstr>Presentación de PowerPoint</vt:lpstr>
      <vt:lpstr>Presentación de PowerPoint</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DAR ES RECIBIR</dc:title>
  <dc:creator>FAMILIA FIERRO CH</dc:creator>
  <cp:lastModifiedBy>HUMBERTO</cp:lastModifiedBy>
  <cp:revision>99</cp:revision>
  <dcterms:created xsi:type="dcterms:W3CDTF">2013-04-28T23:56:31Z</dcterms:created>
  <dcterms:modified xsi:type="dcterms:W3CDTF">2014-12-30T13:04:13Z</dcterms:modified>
</cp:coreProperties>
</file>